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60" r:id="rId4"/>
    <p:sldMasterId id="2147483671" r:id="rId5"/>
    <p:sldMasterId id="2147483674" r:id="rId6"/>
  </p:sldMasterIdLst>
  <p:notesMasterIdLst>
    <p:notesMasterId r:id="rId47"/>
  </p:notesMasterIdLst>
  <p:handoutMasterIdLst>
    <p:handoutMasterId r:id="rId48"/>
  </p:handoutMasterIdLst>
  <p:sldIdLst>
    <p:sldId id="263" r:id="rId7"/>
    <p:sldId id="285" r:id="rId8"/>
    <p:sldId id="284" r:id="rId9"/>
    <p:sldId id="308" r:id="rId10"/>
    <p:sldId id="309" r:id="rId11"/>
    <p:sldId id="276" r:id="rId12"/>
    <p:sldId id="281" r:id="rId13"/>
    <p:sldId id="312" r:id="rId14"/>
    <p:sldId id="278" r:id="rId15"/>
    <p:sldId id="313" r:id="rId16"/>
    <p:sldId id="314" r:id="rId17"/>
    <p:sldId id="328" r:id="rId18"/>
    <p:sldId id="316" r:id="rId19"/>
    <p:sldId id="326" r:id="rId20"/>
    <p:sldId id="333" r:id="rId21"/>
    <p:sldId id="337" r:id="rId22"/>
    <p:sldId id="318" r:id="rId23"/>
    <p:sldId id="299" r:id="rId24"/>
    <p:sldId id="300" r:id="rId25"/>
    <p:sldId id="331" r:id="rId26"/>
    <p:sldId id="330" r:id="rId27"/>
    <p:sldId id="334" r:id="rId28"/>
    <p:sldId id="339" r:id="rId29"/>
    <p:sldId id="335" r:id="rId30"/>
    <p:sldId id="338" r:id="rId31"/>
    <p:sldId id="323" r:id="rId32"/>
    <p:sldId id="287" r:id="rId33"/>
    <p:sldId id="324" r:id="rId34"/>
    <p:sldId id="291" r:id="rId35"/>
    <p:sldId id="325" r:id="rId36"/>
    <p:sldId id="327" r:id="rId37"/>
    <p:sldId id="317" r:id="rId38"/>
    <p:sldId id="319" r:id="rId39"/>
    <p:sldId id="320" r:id="rId40"/>
    <p:sldId id="322" r:id="rId41"/>
    <p:sldId id="321" r:id="rId42"/>
    <p:sldId id="336" r:id="rId43"/>
    <p:sldId id="303" r:id="rId44"/>
    <p:sldId id="305" r:id="rId45"/>
    <p:sldId id="307" r:id="rId46"/>
  </p:sldIdLst>
  <p:sldSz cx="12192000" cy="6858000"/>
  <p:notesSz cx="6797675" cy="9926638"/>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969D4E-240D-F0B1-73BA-0DF5465B3904}" name="Massimo Cozzolino - massimo.cozzolino@studio.unibo.it" initials="MCm" userId="S::massimo.cozzolino@studio.unibo.it::8411cd8f-349c-4da0-b45e-19606878a388" providerId="AD"/>
  <p188:author id="{FC0EEBF4-AA9C-F966-8F94-85993A870B36}" name="Cristina Ioana Berci - cristinaioana.berci@studio.unibo.it" initials="Cc" userId="S::cristinaioana.berci@studio.unibo.it::98dc3143-9ddf-4c7d-b7ee-48812863b7e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2B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549E33-51D6-1E33-95D0-4011A102B629}" v="19" dt="2023-02-07T21:31:35.169"/>
    <p1510:client id="{1D1F1124-D184-2D1C-1650-2FF21DD9956A}" v="2" dt="2023-02-07T14:15:44.540"/>
    <p1510:client id="{20E9C467-19BA-D7D2-23C8-239C489CE052}" v="46" dt="2023-02-07T13:13:37.714"/>
    <p1510:client id="{500954B8-6DB6-21EB-5FA2-CE3298439216}" v="65" dt="2023-02-07T18:46:02.771"/>
    <p1510:client id="{52D0F608-D9DD-8C74-E30B-8A441EC86199}" v="38" dt="2023-02-07T13:58:40.537"/>
    <p1510:client id="{5D313222-EABC-4AFD-B53A-3590B0B45974}" v="203" dt="2023-02-07T14:29:37.188"/>
    <p1510:client id="{5E1B8DCB-194C-789F-2411-86FCF5180FC3}" v="7" dt="2023-02-07T14:01:24.776"/>
    <p1510:client id="{60389927-89E5-443D-A785-4AF1965EA52A}" v="1565" dt="2023-02-07T14:59:25.396"/>
    <p1510:client id="{881B72F6-52F2-FE49-8403-2CF5F3512893}" v="15" dt="2023-02-08T10:34:19.536"/>
    <p1510:client id="{929749D7-1333-87CB-E3EB-9BAD6DBB3383}" v="112" dt="2023-02-07T17:10:31.997"/>
    <p1510:client id="{AAA63DD2-614B-ABB6-232B-CA67A4EA8E8F}" v="5" dt="2023-02-07T13:53:35.639"/>
    <p1510:client id="{C041F7D2-A73F-2127-3574-A59BBED70095}" v="12" dt="2023-02-08T12:40:30.380"/>
    <p1510:client id="{D1027B51-5EED-8750-D848-2383AD45033C}" v="104" dt="2023-02-07T18:21:50.704"/>
    <p1510:client id="{DCC332F1-71EE-7ECF-85CD-44E9E1A712B3}" v="140" dt="2023-02-07T14:34:36.501"/>
    <p1510:client id="{E0DC68F4-F882-5D64-5812-7DD981C10BB9}" v="127" dt="2023-02-07T13:53:46.008"/>
    <p1510:client id="{EADB3322-ECD1-A23E-957E-1BBC18F149BD}" v="32" dt="2023-02-07T13:55:23.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5/10/relationships/revisionInfo" Target="revisionInfo.xml"/><Relationship Id="rId5" Type="http://schemas.openxmlformats.org/officeDocument/2006/relationships/slideMaster" Target="slideMasters/slideMaster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942E9-36EA-4EE8-A8C4-94C4E93A7C49}"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it-IT"/>
        </a:p>
      </dgm:t>
    </dgm:pt>
    <dgm:pt modelId="{3769FF54-4ADB-481E-ABC5-EBE00A9B897F}">
      <dgm:prSet phldrT="[Testo]" phldr="0"/>
      <dgm:spPr/>
      <dgm:t>
        <a:bodyPr/>
        <a:lstStyle/>
        <a:p>
          <a:pPr rtl="0"/>
          <a:r>
            <a:rPr lang="it-IT">
              <a:latin typeface="Calibri"/>
            </a:rPr>
            <a:t>Data acquisition</a:t>
          </a:r>
          <a:endParaRPr lang="it-IT"/>
        </a:p>
      </dgm:t>
    </dgm:pt>
    <dgm:pt modelId="{61CCE3D5-9AF9-4AC0-88C7-910A759E8459}" type="parTrans" cxnId="{2A269089-2C62-4D75-B8A2-E110072C863E}">
      <dgm:prSet/>
      <dgm:spPr/>
      <dgm:t>
        <a:bodyPr/>
        <a:lstStyle/>
        <a:p>
          <a:endParaRPr lang="it-IT"/>
        </a:p>
      </dgm:t>
    </dgm:pt>
    <dgm:pt modelId="{FBF7D91E-42A3-4DE1-A061-9316142A57AD}" type="sibTrans" cxnId="{2A269089-2C62-4D75-B8A2-E110072C863E}">
      <dgm:prSet/>
      <dgm:spPr/>
      <dgm:t>
        <a:bodyPr/>
        <a:lstStyle/>
        <a:p>
          <a:endParaRPr lang="it-IT"/>
        </a:p>
      </dgm:t>
    </dgm:pt>
    <dgm:pt modelId="{39A9A189-E745-499A-B67B-D47336EA27F7}">
      <dgm:prSet phldrT="[Testo]"/>
      <dgm:spPr/>
      <dgm:t>
        <a:bodyPr/>
        <a:lstStyle/>
        <a:p>
          <a:pPr rtl="0"/>
          <a:r>
            <a:rPr lang="it-IT"/>
            <a:t>1 </a:t>
          </a:r>
          <a:r>
            <a:rPr lang="it-IT" err="1">
              <a:latin typeface="Calibri"/>
            </a:rPr>
            <a:t>month</a:t>
          </a:r>
          <a:r>
            <a:rPr lang="it-IT">
              <a:latin typeface="Calibri"/>
            </a:rPr>
            <a:t>, in the lab</a:t>
          </a:r>
          <a:endParaRPr lang="it-IT"/>
        </a:p>
      </dgm:t>
    </dgm:pt>
    <dgm:pt modelId="{E6F76F5A-F114-4562-9367-BFA423FD28E6}" type="parTrans" cxnId="{736CDBF2-55B1-4785-A448-13D1FE0EBEFE}">
      <dgm:prSet/>
      <dgm:spPr/>
      <dgm:t>
        <a:bodyPr/>
        <a:lstStyle/>
        <a:p>
          <a:endParaRPr lang="it-IT"/>
        </a:p>
      </dgm:t>
    </dgm:pt>
    <dgm:pt modelId="{0B1E84DF-A533-45C6-9FF3-6D629294710C}" type="sibTrans" cxnId="{736CDBF2-55B1-4785-A448-13D1FE0EBEFE}">
      <dgm:prSet/>
      <dgm:spPr/>
      <dgm:t>
        <a:bodyPr/>
        <a:lstStyle/>
        <a:p>
          <a:endParaRPr lang="it-IT"/>
        </a:p>
      </dgm:t>
    </dgm:pt>
    <dgm:pt modelId="{0FF00308-DF05-46AE-B6AB-33555D47B206}">
      <dgm:prSet phldrT="[Testo]" phldr="0"/>
      <dgm:spPr/>
      <dgm:t>
        <a:bodyPr/>
        <a:lstStyle/>
        <a:p>
          <a:pPr rtl="0"/>
          <a:r>
            <a:rPr lang="it-IT">
              <a:latin typeface="Calibri"/>
            </a:rPr>
            <a:t>Data analysis</a:t>
          </a:r>
          <a:endParaRPr lang="it-IT"/>
        </a:p>
      </dgm:t>
    </dgm:pt>
    <dgm:pt modelId="{54746143-A51A-4114-908C-163EB8E0FACC}" type="parTrans" cxnId="{5E7AAB35-8C82-4E78-84BB-10F811F1C0F5}">
      <dgm:prSet/>
      <dgm:spPr/>
      <dgm:t>
        <a:bodyPr/>
        <a:lstStyle/>
        <a:p>
          <a:endParaRPr lang="it-IT"/>
        </a:p>
      </dgm:t>
    </dgm:pt>
    <dgm:pt modelId="{EA30D7A6-48EC-4C3E-80C4-329788684C86}" type="sibTrans" cxnId="{5E7AAB35-8C82-4E78-84BB-10F811F1C0F5}">
      <dgm:prSet/>
      <dgm:spPr/>
      <dgm:t>
        <a:bodyPr/>
        <a:lstStyle/>
        <a:p>
          <a:endParaRPr lang="it-IT"/>
        </a:p>
      </dgm:t>
    </dgm:pt>
    <dgm:pt modelId="{8505E5D7-7F9A-4150-86AB-447880069228}">
      <dgm:prSet phldrT="[Testo]"/>
      <dgm:spPr/>
      <dgm:t>
        <a:bodyPr/>
        <a:lstStyle/>
        <a:p>
          <a:pPr rtl="0"/>
          <a:r>
            <a:rPr lang="it-IT"/>
            <a:t>1</a:t>
          </a:r>
          <a:r>
            <a:rPr lang="it-IT">
              <a:latin typeface="Calibri"/>
            </a:rPr>
            <a:t> month, teamwork</a:t>
          </a:r>
          <a:endParaRPr lang="it-IT"/>
        </a:p>
      </dgm:t>
    </dgm:pt>
    <dgm:pt modelId="{E5014F1E-13F9-43B3-8278-ACCEA8F54AB6}" type="parTrans" cxnId="{3103AB4B-140C-4965-AA96-C349F6A73E9C}">
      <dgm:prSet/>
      <dgm:spPr/>
      <dgm:t>
        <a:bodyPr/>
        <a:lstStyle/>
        <a:p>
          <a:endParaRPr lang="it-IT"/>
        </a:p>
      </dgm:t>
    </dgm:pt>
    <dgm:pt modelId="{F28C6F71-CE6E-4BEF-A4D2-CEEB92F0C24B}" type="sibTrans" cxnId="{3103AB4B-140C-4965-AA96-C349F6A73E9C}">
      <dgm:prSet/>
      <dgm:spPr/>
      <dgm:t>
        <a:bodyPr/>
        <a:lstStyle/>
        <a:p>
          <a:endParaRPr lang="it-IT"/>
        </a:p>
      </dgm:t>
    </dgm:pt>
    <dgm:pt modelId="{53D8F5D6-9D7C-487E-8ECB-9215D083AB80}">
      <dgm:prSet phldrT="[Testo]" phldr="0"/>
      <dgm:spPr/>
      <dgm:t>
        <a:bodyPr/>
        <a:lstStyle/>
        <a:p>
          <a:pPr rtl="0"/>
          <a:r>
            <a:rPr lang="it-IT">
              <a:latin typeface="Calibri"/>
            </a:rPr>
            <a:t>Code finalization</a:t>
          </a:r>
          <a:endParaRPr lang="it-IT"/>
        </a:p>
      </dgm:t>
    </dgm:pt>
    <dgm:pt modelId="{251FD0E0-3668-4890-8707-6066F438CD2A}" type="parTrans" cxnId="{0091BFC0-B7E6-463E-B177-08FA3F091A73}">
      <dgm:prSet/>
      <dgm:spPr/>
      <dgm:t>
        <a:bodyPr/>
        <a:lstStyle/>
        <a:p>
          <a:endParaRPr lang="it-IT"/>
        </a:p>
      </dgm:t>
    </dgm:pt>
    <dgm:pt modelId="{AE7B8C82-11D3-46C0-AA97-D73DDC34B988}" type="sibTrans" cxnId="{0091BFC0-B7E6-463E-B177-08FA3F091A73}">
      <dgm:prSet/>
      <dgm:spPr/>
      <dgm:t>
        <a:bodyPr/>
        <a:lstStyle/>
        <a:p>
          <a:endParaRPr lang="it-IT"/>
        </a:p>
      </dgm:t>
    </dgm:pt>
    <dgm:pt modelId="{434A7BD9-B4D3-4B2E-8A4A-5A26F487B0C0}">
      <dgm:prSet phldrT="[Testo]"/>
      <dgm:spPr/>
      <dgm:t>
        <a:bodyPr/>
        <a:lstStyle/>
        <a:p>
          <a:pPr rtl="0"/>
          <a:r>
            <a:rPr lang="it-IT"/>
            <a:t>1 </a:t>
          </a:r>
          <a:r>
            <a:rPr lang="it-IT">
              <a:latin typeface="Calibri"/>
            </a:rPr>
            <a:t>month, </a:t>
          </a:r>
          <a:r>
            <a:rPr lang="it-IT" err="1">
              <a:latin typeface="Calibri"/>
            </a:rPr>
            <a:t>subgroups</a:t>
          </a:r>
          <a:endParaRPr lang="it-IT" err="1"/>
        </a:p>
      </dgm:t>
    </dgm:pt>
    <dgm:pt modelId="{118C0372-F0C0-44FF-88A3-444CEF5A0120}" type="parTrans" cxnId="{51D93827-255A-4EC9-B89D-9A0EAC8A6DD7}">
      <dgm:prSet/>
      <dgm:spPr/>
      <dgm:t>
        <a:bodyPr/>
        <a:lstStyle/>
        <a:p>
          <a:endParaRPr lang="it-IT"/>
        </a:p>
      </dgm:t>
    </dgm:pt>
    <dgm:pt modelId="{6A32E4B7-AF39-4AA4-86E6-C87FD66D8901}" type="sibTrans" cxnId="{51D93827-255A-4EC9-B89D-9A0EAC8A6DD7}">
      <dgm:prSet/>
      <dgm:spPr/>
      <dgm:t>
        <a:bodyPr/>
        <a:lstStyle/>
        <a:p>
          <a:endParaRPr lang="it-IT"/>
        </a:p>
      </dgm:t>
    </dgm:pt>
    <dgm:pt modelId="{BF3F56B2-DA18-498E-B335-1113DFE6B7E9}" type="pres">
      <dgm:prSet presAssocID="{413942E9-36EA-4EE8-A8C4-94C4E93A7C49}" presName="rootnode" presStyleCnt="0">
        <dgm:presLayoutVars>
          <dgm:chMax/>
          <dgm:chPref/>
          <dgm:dir/>
          <dgm:animLvl val="lvl"/>
        </dgm:presLayoutVars>
      </dgm:prSet>
      <dgm:spPr/>
    </dgm:pt>
    <dgm:pt modelId="{6A3734C0-EC74-4EF2-816F-00FB0AA53AFD}" type="pres">
      <dgm:prSet presAssocID="{3769FF54-4ADB-481E-ABC5-EBE00A9B897F}" presName="composite" presStyleCnt="0"/>
      <dgm:spPr/>
    </dgm:pt>
    <dgm:pt modelId="{5066D1FE-EF13-4916-A41C-E569B84D6145}" type="pres">
      <dgm:prSet presAssocID="{3769FF54-4ADB-481E-ABC5-EBE00A9B897F}" presName="bentUpArrow1" presStyleLbl="alignImgPlace1" presStyleIdx="0" presStyleCnt="2" custScaleX="103159" custScaleY="78842" custLinFactNeighborX="-6523" custLinFactNeighborY="-10883"/>
      <dgm:spPr/>
    </dgm:pt>
    <dgm:pt modelId="{DC50BBDB-C31F-4A50-A855-7BD1F3F06F41}" type="pres">
      <dgm:prSet presAssocID="{3769FF54-4ADB-481E-ABC5-EBE00A9B897F}" presName="ParentText" presStyleLbl="node1" presStyleIdx="0" presStyleCnt="3" custScaleX="128824" custScaleY="46364" custLinFactNeighborX="-26066" custLinFactNeighborY="24949">
        <dgm:presLayoutVars>
          <dgm:chMax val="1"/>
          <dgm:chPref val="1"/>
          <dgm:bulletEnabled val="1"/>
        </dgm:presLayoutVars>
      </dgm:prSet>
      <dgm:spPr/>
    </dgm:pt>
    <dgm:pt modelId="{E7166054-9A6C-43C9-8B8B-F1B08F948B18}" type="pres">
      <dgm:prSet presAssocID="{3769FF54-4ADB-481E-ABC5-EBE00A9B897F}" presName="ChildText" presStyleLbl="revTx" presStyleIdx="0" presStyleCnt="3" custScaleX="290129" custScaleY="40452" custLinFactX="16778" custLinFactNeighborX="100000" custLinFactNeighborY="33713">
        <dgm:presLayoutVars>
          <dgm:chMax val="0"/>
          <dgm:chPref val="0"/>
          <dgm:bulletEnabled val="1"/>
        </dgm:presLayoutVars>
      </dgm:prSet>
      <dgm:spPr/>
    </dgm:pt>
    <dgm:pt modelId="{EB70C513-B761-461E-959B-DB2E27062DE0}" type="pres">
      <dgm:prSet presAssocID="{FBF7D91E-42A3-4DE1-A061-9316142A57AD}" presName="sibTrans" presStyleCnt="0"/>
      <dgm:spPr/>
    </dgm:pt>
    <dgm:pt modelId="{F61E40E2-095C-4BAD-A155-108A2CED1423}" type="pres">
      <dgm:prSet presAssocID="{0FF00308-DF05-46AE-B6AB-33555D47B206}" presName="composite" presStyleCnt="0"/>
      <dgm:spPr/>
    </dgm:pt>
    <dgm:pt modelId="{4364AF81-10EF-4DA8-AE55-FE8C5AE9D551}" type="pres">
      <dgm:prSet presAssocID="{0FF00308-DF05-46AE-B6AB-33555D47B206}" presName="bentUpArrow1" presStyleLbl="alignImgPlace1" presStyleIdx="1" presStyleCnt="2" custScaleX="98725" custScaleY="81001" custLinFactNeighborX="-72649" custLinFactNeighborY="-31320"/>
      <dgm:spPr/>
    </dgm:pt>
    <dgm:pt modelId="{31084E9F-708C-40D0-A194-1050DB8845F0}" type="pres">
      <dgm:prSet presAssocID="{0FF00308-DF05-46AE-B6AB-33555D47B206}" presName="ParentText" presStyleLbl="node1" presStyleIdx="1" presStyleCnt="3" custScaleX="143543" custScaleY="37710" custLinFactNeighborX="-29765" custLinFactNeighborY="8548">
        <dgm:presLayoutVars>
          <dgm:chMax val="1"/>
          <dgm:chPref val="1"/>
          <dgm:bulletEnabled val="1"/>
        </dgm:presLayoutVars>
      </dgm:prSet>
      <dgm:spPr/>
    </dgm:pt>
    <dgm:pt modelId="{B5668774-9D12-4711-84CC-6C6661F4F4E7}" type="pres">
      <dgm:prSet presAssocID="{0FF00308-DF05-46AE-B6AB-33555D47B206}" presName="ChildText" presStyleLbl="revTx" presStyleIdx="1" presStyleCnt="3" custScaleX="242053" custScaleY="89444" custLinFactNeighborX="64238" custLinFactNeighborY="14344">
        <dgm:presLayoutVars>
          <dgm:chMax val="0"/>
          <dgm:chPref val="0"/>
          <dgm:bulletEnabled val="1"/>
        </dgm:presLayoutVars>
      </dgm:prSet>
      <dgm:spPr/>
    </dgm:pt>
    <dgm:pt modelId="{A6643860-5931-4321-A79D-C41A77D19B57}" type="pres">
      <dgm:prSet presAssocID="{EA30D7A6-48EC-4C3E-80C4-329788684C86}" presName="sibTrans" presStyleCnt="0"/>
      <dgm:spPr/>
    </dgm:pt>
    <dgm:pt modelId="{ACF1007C-BBB0-45DA-91A5-2CC09F6C04E8}" type="pres">
      <dgm:prSet presAssocID="{53D8F5D6-9D7C-487E-8ECB-9215D083AB80}" presName="composite" presStyleCnt="0"/>
      <dgm:spPr/>
    </dgm:pt>
    <dgm:pt modelId="{500A16FA-72BD-497E-BA7D-BE6F7FB1B4DF}" type="pres">
      <dgm:prSet presAssocID="{53D8F5D6-9D7C-487E-8ECB-9215D083AB80}" presName="ParentText" presStyleLbl="node1" presStyleIdx="2" presStyleCnt="3" custScaleX="131712" custScaleY="35414" custLinFactNeighborX="-68034" custLinFactNeighborY="10449">
        <dgm:presLayoutVars>
          <dgm:chMax val="1"/>
          <dgm:chPref val="1"/>
          <dgm:bulletEnabled val="1"/>
        </dgm:presLayoutVars>
      </dgm:prSet>
      <dgm:spPr/>
    </dgm:pt>
    <dgm:pt modelId="{419475A9-1587-4ECD-9A58-A9E1DF0BBEB9}" type="pres">
      <dgm:prSet presAssocID="{53D8F5D6-9D7C-487E-8ECB-9215D083AB80}" presName="FinalChildText" presStyleLbl="revTx" presStyleIdx="2" presStyleCnt="3" custScaleX="117945" custScaleY="31317" custLinFactNeighborX="-58177" custLinFactNeighborY="13165">
        <dgm:presLayoutVars>
          <dgm:chMax val="0"/>
          <dgm:chPref val="0"/>
          <dgm:bulletEnabled val="1"/>
        </dgm:presLayoutVars>
      </dgm:prSet>
      <dgm:spPr/>
    </dgm:pt>
  </dgm:ptLst>
  <dgm:cxnLst>
    <dgm:cxn modelId="{799E5B18-7D68-455D-8966-463F7757DB4E}" type="presOf" srcId="{3769FF54-4ADB-481E-ABC5-EBE00A9B897F}" destId="{DC50BBDB-C31F-4A50-A855-7BD1F3F06F41}" srcOrd="0" destOrd="0" presId="urn:microsoft.com/office/officeart/2005/8/layout/StepDownProcess"/>
    <dgm:cxn modelId="{93382727-CDED-469C-8B1C-01409776F421}" type="presOf" srcId="{434A7BD9-B4D3-4B2E-8A4A-5A26F487B0C0}" destId="{419475A9-1587-4ECD-9A58-A9E1DF0BBEB9}" srcOrd="0" destOrd="0" presId="urn:microsoft.com/office/officeart/2005/8/layout/StepDownProcess"/>
    <dgm:cxn modelId="{51D93827-255A-4EC9-B89D-9A0EAC8A6DD7}" srcId="{53D8F5D6-9D7C-487E-8ECB-9215D083AB80}" destId="{434A7BD9-B4D3-4B2E-8A4A-5A26F487B0C0}" srcOrd="0" destOrd="0" parTransId="{118C0372-F0C0-44FF-88A3-444CEF5A0120}" sibTransId="{6A32E4B7-AF39-4AA4-86E6-C87FD66D8901}"/>
    <dgm:cxn modelId="{5E7AAB35-8C82-4E78-84BB-10F811F1C0F5}" srcId="{413942E9-36EA-4EE8-A8C4-94C4E93A7C49}" destId="{0FF00308-DF05-46AE-B6AB-33555D47B206}" srcOrd="1" destOrd="0" parTransId="{54746143-A51A-4114-908C-163EB8E0FACC}" sibTransId="{EA30D7A6-48EC-4C3E-80C4-329788684C86}"/>
    <dgm:cxn modelId="{3103AB4B-140C-4965-AA96-C349F6A73E9C}" srcId="{0FF00308-DF05-46AE-B6AB-33555D47B206}" destId="{8505E5D7-7F9A-4150-86AB-447880069228}" srcOrd="0" destOrd="0" parTransId="{E5014F1E-13F9-43B3-8278-ACCEA8F54AB6}" sibTransId="{F28C6F71-CE6E-4BEF-A4D2-CEEB92F0C24B}"/>
    <dgm:cxn modelId="{67BE3D87-EFD5-4A30-8853-763650748828}" type="presOf" srcId="{0FF00308-DF05-46AE-B6AB-33555D47B206}" destId="{31084E9F-708C-40D0-A194-1050DB8845F0}" srcOrd="0" destOrd="0" presId="urn:microsoft.com/office/officeart/2005/8/layout/StepDownProcess"/>
    <dgm:cxn modelId="{2A269089-2C62-4D75-B8A2-E110072C863E}" srcId="{413942E9-36EA-4EE8-A8C4-94C4E93A7C49}" destId="{3769FF54-4ADB-481E-ABC5-EBE00A9B897F}" srcOrd="0" destOrd="0" parTransId="{61CCE3D5-9AF9-4AC0-88C7-910A759E8459}" sibTransId="{FBF7D91E-42A3-4DE1-A061-9316142A57AD}"/>
    <dgm:cxn modelId="{EE335F97-26D2-4F14-9308-A707D9934ADE}" type="presOf" srcId="{39A9A189-E745-499A-B67B-D47336EA27F7}" destId="{E7166054-9A6C-43C9-8B8B-F1B08F948B18}" srcOrd="0" destOrd="0" presId="urn:microsoft.com/office/officeart/2005/8/layout/StepDownProcess"/>
    <dgm:cxn modelId="{0091BFC0-B7E6-463E-B177-08FA3F091A73}" srcId="{413942E9-36EA-4EE8-A8C4-94C4E93A7C49}" destId="{53D8F5D6-9D7C-487E-8ECB-9215D083AB80}" srcOrd="2" destOrd="0" parTransId="{251FD0E0-3668-4890-8707-6066F438CD2A}" sibTransId="{AE7B8C82-11D3-46C0-AA97-D73DDC34B988}"/>
    <dgm:cxn modelId="{611284DC-5701-4637-A23F-D049EFE0DF8F}" type="presOf" srcId="{413942E9-36EA-4EE8-A8C4-94C4E93A7C49}" destId="{BF3F56B2-DA18-498E-B335-1113DFE6B7E9}" srcOrd="0" destOrd="0" presId="urn:microsoft.com/office/officeart/2005/8/layout/StepDownProcess"/>
    <dgm:cxn modelId="{4A3F4AEA-2DD9-46F7-B9AC-B4C5B048A4B3}" type="presOf" srcId="{53D8F5D6-9D7C-487E-8ECB-9215D083AB80}" destId="{500A16FA-72BD-497E-BA7D-BE6F7FB1B4DF}" srcOrd="0" destOrd="0" presId="urn:microsoft.com/office/officeart/2005/8/layout/StepDownProcess"/>
    <dgm:cxn modelId="{736CDBF2-55B1-4785-A448-13D1FE0EBEFE}" srcId="{3769FF54-4ADB-481E-ABC5-EBE00A9B897F}" destId="{39A9A189-E745-499A-B67B-D47336EA27F7}" srcOrd="0" destOrd="0" parTransId="{E6F76F5A-F114-4562-9367-BFA423FD28E6}" sibTransId="{0B1E84DF-A533-45C6-9FF3-6D629294710C}"/>
    <dgm:cxn modelId="{676563FF-BC85-4B06-BDBE-DACA185E39FA}" type="presOf" srcId="{8505E5D7-7F9A-4150-86AB-447880069228}" destId="{B5668774-9D12-4711-84CC-6C6661F4F4E7}" srcOrd="0" destOrd="0" presId="urn:microsoft.com/office/officeart/2005/8/layout/StepDownProcess"/>
    <dgm:cxn modelId="{42FB0BF4-2AB6-4E70-9254-52D5C283ACD5}" type="presParOf" srcId="{BF3F56B2-DA18-498E-B335-1113DFE6B7E9}" destId="{6A3734C0-EC74-4EF2-816F-00FB0AA53AFD}" srcOrd="0" destOrd="0" presId="urn:microsoft.com/office/officeart/2005/8/layout/StepDownProcess"/>
    <dgm:cxn modelId="{B828AE73-059D-4D9C-9F98-823354C95021}" type="presParOf" srcId="{6A3734C0-EC74-4EF2-816F-00FB0AA53AFD}" destId="{5066D1FE-EF13-4916-A41C-E569B84D6145}" srcOrd="0" destOrd="0" presId="urn:microsoft.com/office/officeart/2005/8/layout/StepDownProcess"/>
    <dgm:cxn modelId="{874213B4-FE55-4FE3-9F05-0F170868FB91}" type="presParOf" srcId="{6A3734C0-EC74-4EF2-816F-00FB0AA53AFD}" destId="{DC50BBDB-C31F-4A50-A855-7BD1F3F06F41}" srcOrd="1" destOrd="0" presId="urn:microsoft.com/office/officeart/2005/8/layout/StepDownProcess"/>
    <dgm:cxn modelId="{144A2403-025D-48F0-9163-D0E113A81A07}" type="presParOf" srcId="{6A3734C0-EC74-4EF2-816F-00FB0AA53AFD}" destId="{E7166054-9A6C-43C9-8B8B-F1B08F948B18}" srcOrd="2" destOrd="0" presId="urn:microsoft.com/office/officeart/2005/8/layout/StepDownProcess"/>
    <dgm:cxn modelId="{4498CA5A-956D-4253-B813-FC257F13E74D}" type="presParOf" srcId="{BF3F56B2-DA18-498E-B335-1113DFE6B7E9}" destId="{EB70C513-B761-461E-959B-DB2E27062DE0}" srcOrd="1" destOrd="0" presId="urn:microsoft.com/office/officeart/2005/8/layout/StepDownProcess"/>
    <dgm:cxn modelId="{E0C65C63-CAEE-40C9-92B5-737D2EFB1CB8}" type="presParOf" srcId="{BF3F56B2-DA18-498E-B335-1113DFE6B7E9}" destId="{F61E40E2-095C-4BAD-A155-108A2CED1423}" srcOrd="2" destOrd="0" presId="urn:microsoft.com/office/officeart/2005/8/layout/StepDownProcess"/>
    <dgm:cxn modelId="{A1F2BA8E-6EBD-42D2-BF20-A82EC2051198}" type="presParOf" srcId="{F61E40E2-095C-4BAD-A155-108A2CED1423}" destId="{4364AF81-10EF-4DA8-AE55-FE8C5AE9D551}" srcOrd="0" destOrd="0" presId="urn:microsoft.com/office/officeart/2005/8/layout/StepDownProcess"/>
    <dgm:cxn modelId="{BF6AFBEE-C653-4B08-910F-2685D546EE60}" type="presParOf" srcId="{F61E40E2-095C-4BAD-A155-108A2CED1423}" destId="{31084E9F-708C-40D0-A194-1050DB8845F0}" srcOrd="1" destOrd="0" presId="urn:microsoft.com/office/officeart/2005/8/layout/StepDownProcess"/>
    <dgm:cxn modelId="{A4275797-CB41-44A2-8B63-5A02548E690E}" type="presParOf" srcId="{F61E40E2-095C-4BAD-A155-108A2CED1423}" destId="{B5668774-9D12-4711-84CC-6C6661F4F4E7}" srcOrd="2" destOrd="0" presId="urn:microsoft.com/office/officeart/2005/8/layout/StepDownProcess"/>
    <dgm:cxn modelId="{0593BD20-9545-4C55-A178-BE21C42B2439}" type="presParOf" srcId="{BF3F56B2-DA18-498E-B335-1113DFE6B7E9}" destId="{A6643860-5931-4321-A79D-C41A77D19B57}" srcOrd="3" destOrd="0" presId="urn:microsoft.com/office/officeart/2005/8/layout/StepDownProcess"/>
    <dgm:cxn modelId="{0651256F-26E1-430D-A96A-E7BD20F1B7DF}" type="presParOf" srcId="{BF3F56B2-DA18-498E-B335-1113DFE6B7E9}" destId="{ACF1007C-BBB0-45DA-91A5-2CC09F6C04E8}" srcOrd="4" destOrd="0" presId="urn:microsoft.com/office/officeart/2005/8/layout/StepDownProcess"/>
    <dgm:cxn modelId="{71B2CE95-EA5C-47AC-A85C-0A26F6337F32}" type="presParOf" srcId="{ACF1007C-BBB0-45DA-91A5-2CC09F6C04E8}" destId="{500A16FA-72BD-497E-BA7D-BE6F7FB1B4DF}" srcOrd="0" destOrd="0" presId="urn:microsoft.com/office/officeart/2005/8/layout/StepDownProcess"/>
    <dgm:cxn modelId="{49444DCE-98CE-4EB2-B3A8-12D491BE1B17}" type="presParOf" srcId="{ACF1007C-BBB0-45DA-91A5-2CC09F6C04E8}" destId="{419475A9-1587-4ECD-9A58-A9E1DF0BBEB9}"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CB1B11-9ED6-4F03-8412-77107C0CFF51}" type="doc">
      <dgm:prSet loTypeId="urn:microsoft.com/office/officeart/2005/8/layout/vList6" loCatId="process" qsTypeId="urn:microsoft.com/office/officeart/2005/8/quickstyle/simple1" qsCatId="simple" csTypeId="urn:microsoft.com/office/officeart/2005/8/colors/accent2_2" csCatId="accent2" phldr="1"/>
      <dgm:spPr/>
      <dgm:t>
        <a:bodyPr/>
        <a:lstStyle/>
        <a:p>
          <a:endParaRPr lang="en-US"/>
        </a:p>
      </dgm:t>
    </dgm:pt>
    <dgm:pt modelId="{653DB96B-DFBA-4777-B27A-97C9CD7B9EAB}">
      <dgm:prSet phldrT="[Text]" phldr="0"/>
      <dgm:spPr/>
      <dgm:t>
        <a:bodyPr/>
        <a:lstStyle/>
        <a:p>
          <a:pPr rtl="0"/>
          <a:r>
            <a:rPr lang="en-US">
              <a:latin typeface="Calibri"/>
            </a:rPr>
            <a:t>Subgroup 1</a:t>
          </a:r>
          <a:endParaRPr lang="en-US"/>
        </a:p>
      </dgm:t>
    </dgm:pt>
    <dgm:pt modelId="{4275863F-8944-4138-B768-F5D0E923485D}" type="parTrans" cxnId="{122E0F2F-4994-4AC9-BB6D-FCBCE5D898D1}">
      <dgm:prSet/>
      <dgm:spPr/>
      <dgm:t>
        <a:bodyPr/>
        <a:lstStyle/>
        <a:p>
          <a:endParaRPr lang="en-US"/>
        </a:p>
      </dgm:t>
    </dgm:pt>
    <dgm:pt modelId="{28E8FCF9-4983-4E00-B58B-50456E9EC431}" type="sibTrans" cxnId="{122E0F2F-4994-4AC9-BB6D-FCBCE5D898D1}">
      <dgm:prSet/>
      <dgm:spPr/>
      <dgm:t>
        <a:bodyPr/>
        <a:lstStyle/>
        <a:p>
          <a:endParaRPr lang="en-US"/>
        </a:p>
      </dgm:t>
    </dgm:pt>
    <dgm:pt modelId="{F1090FBE-2C51-4465-9397-1492F806A84E}">
      <dgm:prSet phldrT="[Text]" phldr="0"/>
      <dgm:spPr/>
      <dgm:t>
        <a:bodyPr/>
        <a:lstStyle/>
        <a:p>
          <a:pPr rtl="0"/>
          <a:r>
            <a:rPr lang="en-US">
              <a:latin typeface="Calibri"/>
            </a:rPr>
            <a:t>Subgroup 2</a:t>
          </a:r>
          <a:endParaRPr lang="en-US"/>
        </a:p>
      </dgm:t>
    </dgm:pt>
    <dgm:pt modelId="{104AE861-9D1A-4FE0-B73B-15348BB83B3F}" type="parTrans" cxnId="{074689C8-6ECC-497C-B4DC-0AD81FD7DC42}">
      <dgm:prSet/>
      <dgm:spPr/>
      <dgm:t>
        <a:bodyPr/>
        <a:lstStyle/>
        <a:p>
          <a:endParaRPr lang="en-US"/>
        </a:p>
      </dgm:t>
    </dgm:pt>
    <dgm:pt modelId="{95F8A522-CD5C-487D-9DA6-2650D8FA98FD}" type="sibTrans" cxnId="{074689C8-6ECC-497C-B4DC-0AD81FD7DC42}">
      <dgm:prSet/>
      <dgm:spPr/>
      <dgm:t>
        <a:bodyPr/>
        <a:lstStyle/>
        <a:p>
          <a:endParaRPr lang="en-US"/>
        </a:p>
      </dgm:t>
    </dgm:pt>
    <dgm:pt modelId="{49804A03-CABF-446D-AE89-2494413B7C32}">
      <dgm:prSet phldr="0"/>
      <dgm:spPr/>
      <dgm:t>
        <a:bodyPr/>
        <a:lstStyle/>
        <a:p>
          <a:pPr rtl="0"/>
          <a:r>
            <a:rPr lang="en-US"/>
            <a:t>Task division (based on IMU data);</a:t>
          </a:r>
        </a:p>
      </dgm:t>
    </dgm:pt>
    <dgm:pt modelId="{28B92555-0C37-4E4C-86C4-3C6B1AEAA4F4}" type="parTrans" cxnId="{D4EE9098-D493-41D3-9431-866627CF72CA}">
      <dgm:prSet/>
      <dgm:spPr/>
      <dgm:t>
        <a:bodyPr/>
        <a:lstStyle/>
        <a:p>
          <a:endParaRPr lang="it-IT"/>
        </a:p>
      </dgm:t>
    </dgm:pt>
    <dgm:pt modelId="{A554FD9C-2A83-4F95-9D77-6DE12FAEC9A5}" type="sibTrans" cxnId="{D4EE9098-D493-41D3-9431-866627CF72CA}">
      <dgm:prSet/>
      <dgm:spPr/>
      <dgm:t>
        <a:bodyPr/>
        <a:lstStyle/>
        <a:p>
          <a:endParaRPr lang="it-IT"/>
        </a:p>
      </dgm:t>
    </dgm:pt>
    <dgm:pt modelId="{CE076C67-0033-4777-ABB0-421596C261E6}">
      <dgm:prSet phldr="0"/>
      <dgm:spPr/>
      <dgm:t>
        <a:bodyPr/>
        <a:lstStyle/>
        <a:p>
          <a:r>
            <a:rPr lang="en-US"/>
            <a:t>Machine Learning (Python);</a:t>
          </a:r>
        </a:p>
      </dgm:t>
    </dgm:pt>
    <dgm:pt modelId="{62FB2DB3-97C8-43C5-A851-0261FD66893A}" type="parTrans" cxnId="{59266258-679F-4EC1-AF43-838D7A5A7D18}">
      <dgm:prSet/>
      <dgm:spPr/>
      <dgm:t>
        <a:bodyPr/>
        <a:lstStyle/>
        <a:p>
          <a:endParaRPr lang="it-IT"/>
        </a:p>
      </dgm:t>
    </dgm:pt>
    <dgm:pt modelId="{1DCF8180-C685-4806-9617-37F73AD8A41E}" type="sibTrans" cxnId="{59266258-679F-4EC1-AF43-838D7A5A7D18}">
      <dgm:prSet/>
      <dgm:spPr/>
      <dgm:t>
        <a:bodyPr/>
        <a:lstStyle/>
        <a:p>
          <a:endParaRPr lang="it-IT"/>
        </a:p>
      </dgm:t>
    </dgm:pt>
    <dgm:pt modelId="{D2854C24-9F62-40BC-B372-D94634A93E4F}">
      <dgm:prSet phldr="0"/>
      <dgm:spPr/>
      <dgm:t>
        <a:bodyPr/>
        <a:lstStyle/>
        <a:p>
          <a:r>
            <a:rPr lang="en-US"/>
            <a:t>Parameters comparison;</a:t>
          </a:r>
        </a:p>
      </dgm:t>
    </dgm:pt>
    <dgm:pt modelId="{CCE2A7D9-DA55-407A-B7E2-A4AADA73B4F9}" type="parTrans" cxnId="{279476E2-3088-47F8-B69C-BE7C967DBB98}">
      <dgm:prSet/>
      <dgm:spPr/>
      <dgm:t>
        <a:bodyPr/>
        <a:lstStyle/>
        <a:p>
          <a:endParaRPr lang="it-IT"/>
        </a:p>
      </dgm:t>
    </dgm:pt>
    <dgm:pt modelId="{5AC8ADCE-ABED-44F8-BD40-10E8F5505F5D}" type="sibTrans" cxnId="{279476E2-3088-47F8-B69C-BE7C967DBB98}">
      <dgm:prSet/>
      <dgm:spPr/>
      <dgm:t>
        <a:bodyPr/>
        <a:lstStyle/>
        <a:p>
          <a:endParaRPr lang="it-IT"/>
        </a:p>
      </dgm:t>
    </dgm:pt>
    <dgm:pt modelId="{84E5C92E-8642-4B47-AC26-2C58032D20B2}">
      <dgm:prSet phldr="0"/>
      <dgm:spPr/>
      <dgm:t>
        <a:bodyPr/>
        <a:lstStyle/>
        <a:p>
          <a:r>
            <a:rPr lang="en-US"/>
            <a:t>Sensor fusion.</a:t>
          </a:r>
        </a:p>
      </dgm:t>
    </dgm:pt>
    <dgm:pt modelId="{E63EAE90-08C8-4887-9DCB-7D6436A08BF9}" type="parTrans" cxnId="{2736CDC3-4C95-4A0D-B5AB-F83E9F2C7249}">
      <dgm:prSet/>
      <dgm:spPr/>
      <dgm:t>
        <a:bodyPr/>
        <a:lstStyle/>
        <a:p>
          <a:endParaRPr lang="it-IT"/>
        </a:p>
      </dgm:t>
    </dgm:pt>
    <dgm:pt modelId="{8A8CBC0A-A8D8-4401-8C98-AFB714C26B94}" type="sibTrans" cxnId="{2736CDC3-4C95-4A0D-B5AB-F83E9F2C7249}">
      <dgm:prSet/>
      <dgm:spPr/>
      <dgm:t>
        <a:bodyPr/>
        <a:lstStyle/>
        <a:p>
          <a:endParaRPr lang="it-IT"/>
        </a:p>
      </dgm:t>
    </dgm:pt>
    <dgm:pt modelId="{AE96BBBD-68EB-4F42-80CF-B3EF940DC1A1}">
      <dgm:prSet phldr="0"/>
      <dgm:spPr/>
      <dgm:t>
        <a:bodyPr/>
        <a:lstStyle/>
        <a:p>
          <a:pPr rtl="0"/>
          <a:r>
            <a:rPr lang="en-US">
              <a:latin typeface="Calibri"/>
            </a:rPr>
            <a:t>Data acquisition;</a:t>
          </a:r>
        </a:p>
      </dgm:t>
    </dgm:pt>
    <dgm:pt modelId="{C7CAFC12-0E27-4540-97C5-0AD71ABCEAFA}" type="parTrans" cxnId="{5FB5A138-01E2-4E4F-89D6-1D29480134E4}">
      <dgm:prSet/>
      <dgm:spPr/>
    </dgm:pt>
    <dgm:pt modelId="{EA7DFA95-54BF-416F-BCDC-7CD5274EADCD}" type="sibTrans" cxnId="{5FB5A138-01E2-4E4F-89D6-1D29480134E4}">
      <dgm:prSet/>
      <dgm:spPr/>
    </dgm:pt>
    <dgm:pt modelId="{A2E93153-786C-4FC3-B816-7440221B1AB7}">
      <dgm:prSet phldr="0"/>
      <dgm:spPr/>
      <dgm:t>
        <a:bodyPr/>
        <a:lstStyle/>
        <a:p>
          <a:pPr rtl="0"/>
          <a:r>
            <a:rPr lang="en-US"/>
            <a:t>ECG, PPG analysis;</a:t>
          </a:r>
          <a:endParaRPr lang="en-US">
            <a:latin typeface="Calibri"/>
          </a:endParaRPr>
        </a:p>
      </dgm:t>
    </dgm:pt>
    <dgm:pt modelId="{23384DA8-8563-445F-A548-AE517F3AD741}" type="parTrans" cxnId="{F1F77C3B-1BE1-428A-905D-B66E877FF15A}">
      <dgm:prSet/>
      <dgm:spPr/>
    </dgm:pt>
    <dgm:pt modelId="{FE972BDD-0F96-4C40-9CE8-FE53A979DF11}" type="sibTrans" cxnId="{F1F77C3B-1BE1-428A-905D-B66E877FF15A}">
      <dgm:prSet/>
      <dgm:spPr/>
    </dgm:pt>
    <dgm:pt modelId="{8690867C-B4D0-46AA-A2DA-51A2B608BCE8}" type="pres">
      <dgm:prSet presAssocID="{79CB1B11-9ED6-4F03-8412-77107C0CFF51}" presName="Name0" presStyleCnt="0">
        <dgm:presLayoutVars>
          <dgm:dir/>
          <dgm:animLvl val="lvl"/>
          <dgm:resizeHandles/>
        </dgm:presLayoutVars>
      </dgm:prSet>
      <dgm:spPr/>
    </dgm:pt>
    <dgm:pt modelId="{39321CE0-8760-4227-A03E-E2A1F55F2E5A}" type="pres">
      <dgm:prSet presAssocID="{653DB96B-DFBA-4777-B27A-97C9CD7B9EAB}" presName="linNode" presStyleCnt="0"/>
      <dgm:spPr/>
    </dgm:pt>
    <dgm:pt modelId="{24E204BE-BCC8-47B1-B885-3E7CC016BC7B}" type="pres">
      <dgm:prSet presAssocID="{653DB96B-DFBA-4777-B27A-97C9CD7B9EAB}" presName="parentShp" presStyleLbl="node1" presStyleIdx="0" presStyleCnt="2">
        <dgm:presLayoutVars>
          <dgm:bulletEnabled val="1"/>
        </dgm:presLayoutVars>
      </dgm:prSet>
      <dgm:spPr/>
    </dgm:pt>
    <dgm:pt modelId="{CD39AAD2-2273-4923-9C58-E8B50AD9C295}" type="pres">
      <dgm:prSet presAssocID="{653DB96B-DFBA-4777-B27A-97C9CD7B9EAB}" presName="childShp" presStyleLbl="bgAccFollowNode1" presStyleIdx="0" presStyleCnt="2">
        <dgm:presLayoutVars>
          <dgm:bulletEnabled val="1"/>
        </dgm:presLayoutVars>
      </dgm:prSet>
      <dgm:spPr/>
    </dgm:pt>
    <dgm:pt modelId="{144D5809-285F-442A-BE48-47EE95C82633}" type="pres">
      <dgm:prSet presAssocID="{28E8FCF9-4983-4E00-B58B-50456E9EC431}" presName="spacing" presStyleCnt="0"/>
      <dgm:spPr/>
    </dgm:pt>
    <dgm:pt modelId="{7C6E632A-892F-4BD9-AF35-80D38244788F}" type="pres">
      <dgm:prSet presAssocID="{F1090FBE-2C51-4465-9397-1492F806A84E}" presName="linNode" presStyleCnt="0"/>
      <dgm:spPr/>
    </dgm:pt>
    <dgm:pt modelId="{6A0F7B0F-5895-4F52-9476-A2FA7E4F5548}" type="pres">
      <dgm:prSet presAssocID="{F1090FBE-2C51-4465-9397-1492F806A84E}" presName="parentShp" presStyleLbl="node1" presStyleIdx="1" presStyleCnt="2">
        <dgm:presLayoutVars>
          <dgm:bulletEnabled val="1"/>
        </dgm:presLayoutVars>
      </dgm:prSet>
      <dgm:spPr/>
    </dgm:pt>
    <dgm:pt modelId="{CAF651CE-153E-47E8-B29F-F08B59933B2B}" type="pres">
      <dgm:prSet presAssocID="{F1090FBE-2C51-4465-9397-1492F806A84E}" presName="childShp" presStyleLbl="bgAccFollowNode1" presStyleIdx="1" presStyleCnt="2">
        <dgm:presLayoutVars>
          <dgm:bulletEnabled val="1"/>
        </dgm:presLayoutVars>
      </dgm:prSet>
      <dgm:spPr/>
    </dgm:pt>
  </dgm:ptLst>
  <dgm:cxnLst>
    <dgm:cxn modelId="{122E0F2F-4994-4AC9-BB6D-FCBCE5D898D1}" srcId="{79CB1B11-9ED6-4F03-8412-77107C0CFF51}" destId="{653DB96B-DFBA-4777-B27A-97C9CD7B9EAB}" srcOrd="0" destOrd="0" parTransId="{4275863F-8944-4138-B768-F5D0E923485D}" sibTransId="{28E8FCF9-4983-4E00-B58B-50456E9EC431}"/>
    <dgm:cxn modelId="{3F71682F-3A5E-4E45-9F61-16EBB4FF2D40}" type="presOf" srcId="{AE96BBBD-68EB-4F42-80CF-B3EF940DC1A1}" destId="{CAF651CE-153E-47E8-B29F-F08B59933B2B}" srcOrd="0" destOrd="0" presId="urn:microsoft.com/office/officeart/2005/8/layout/vList6"/>
    <dgm:cxn modelId="{5FB5A138-01E2-4E4F-89D6-1D29480134E4}" srcId="{F1090FBE-2C51-4465-9397-1492F806A84E}" destId="{AE96BBBD-68EB-4F42-80CF-B3EF940DC1A1}" srcOrd="0" destOrd="0" parTransId="{C7CAFC12-0E27-4540-97C5-0AD71ABCEAFA}" sibTransId="{EA7DFA95-54BF-416F-BCDC-7CD5274EADCD}"/>
    <dgm:cxn modelId="{F1F77C3B-1BE1-428A-905D-B66E877FF15A}" srcId="{F1090FBE-2C51-4465-9397-1492F806A84E}" destId="{A2E93153-786C-4FC3-B816-7440221B1AB7}" srcOrd="1" destOrd="0" parTransId="{23384DA8-8563-445F-A548-AE517F3AD741}" sibTransId="{FE972BDD-0F96-4C40-9CE8-FE53A979DF11}"/>
    <dgm:cxn modelId="{B4F11065-EAAD-498D-8EEF-D3D2A2E308D1}" type="presOf" srcId="{CE076C67-0033-4777-ABB0-421596C261E6}" destId="{CD39AAD2-2273-4923-9C58-E8B50AD9C295}" srcOrd="0" destOrd="1" presId="urn:microsoft.com/office/officeart/2005/8/layout/vList6"/>
    <dgm:cxn modelId="{59266258-679F-4EC1-AF43-838D7A5A7D18}" srcId="{653DB96B-DFBA-4777-B27A-97C9CD7B9EAB}" destId="{CE076C67-0033-4777-ABB0-421596C261E6}" srcOrd="1" destOrd="0" parTransId="{62FB2DB3-97C8-43C5-A851-0261FD66893A}" sibTransId="{1DCF8180-C685-4806-9617-37F73AD8A41E}"/>
    <dgm:cxn modelId="{4F47F67E-A351-4DB1-AAA3-FA34FD8F0849}" type="presOf" srcId="{653DB96B-DFBA-4777-B27A-97C9CD7B9EAB}" destId="{24E204BE-BCC8-47B1-B885-3E7CC016BC7B}" srcOrd="0" destOrd="0" presId="urn:microsoft.com/office/officeart/2005/8/layout/vList6"/>
    <dgm:cxn modelId="{70B1B38C-55D6-4552-AF05-1229DEB49724}" type="presOf" srcId="{D2854C24-9F62-40BC-B372-D94634A93E4F}" destId="{CAF651CE-153E-47E8-B29F-F08B59933B2B}" srcOrd="0" destOrd="2" presId="urn:microsoft.com/office/officeart/2005/8/layout/vList6"/>
    <dgm:cxn modelId="{13A6B98F-C2F0-4039-BFCD-0962B6685AB4}" type="presOf" srcId="{79CB1B11-9ED6-4F03-8412-77107C0CFF51}" destId="{8690867C-B4D0-46AA-A2DA-51A2B608BCE8}" srcOrd="0" destOrd="0" presId="urn:microsoft.com/office/officeart/2005/8/layout/vList6"/>
    <dgm:cxn modelId="{D3453A95-3255-4326-A7C9-2281FB248097}" type="presOf" srcId="{A2E93153-786C-4FC3-B816-7440221B1AB7}" destId="{CAF651CE-153E-47E8-B29F-F08B59933B2B}" srcOrd="0" destOrd="1" presId="urn:microsoft.com/office/officeart/2005/8/layout/vList6"/>
    <dgm:cxn modelId="{D4EE9098-D493-41D3-9431-866627CF72CA}" srcId="{653DB96B-DFBA-4777-B27A-97C9CD7B9EAB}" destId="{49804A03-CABF-446D-AE89-2494413B7C32}" srcOrd="0" destOrd="0" parTransId="{28B92555-0C37-4E4C-86C4-3C6B1AEAA4F4}" sibTransId="{A554FD9C-2A83-4F95-9D77-6DE12FAEC9A5}"/>
    <dgm:cxn modelId="{507F7EA7-7A54-4916-93AB-0A90C57DDD09}" type="presOf" srcId="{84E5C92E-8642-4B47-AC26-2C58032D20B2}" destId="{CAF651CE-153E-47E8-B29F-F08B59933B2B}" srcOrd="0" destOrd="3" presId="urn:microsoft.com/office/officeart/2005/8/layout/vList6"/>
    <dgm:cxn modelId="{2736CDC3-4C95-4A0D-B5AB-F83E9F2C7249}" srcId="{F1090FBE-2C51-4465-9397-1492F806A84E}" destId="{84E5C92E-8642-4B47-AC26-2C58032D20B2}" srcOrd="3" destOrd="0" parTransId="{E63EAE90-08C8-4887-9DCB-7D6436A08BF9}" sibTransId="{8A8CBC0A-A8D8-4401-8C98-AFB714C26B94}"/>
    <dgm:cxn modelId="{074689C8-6ECC-497C-B4DC-0AD81FD7DC42}" srcId="{79CB1B11-9ED6-4F03-8412-77107C0CFF51}" destId="{F1090FBE-2C51-4465-9397-1492F806A84E}" srcOrd="1" destOrd="0" parTransId="{104AE861-9D1A-4FE0-B73B-15348BB83B3F}" sibTransId="{95F8A522-CD5C-487D-9DA6-2650D8FA98FD}"/>
    <dgm:cxn modelId="{C2FDF4CE-B883-4757-905B-B53E77FA8698}" type="presOf" srcId="{49804A03-CABF-446D-AE89-2494413B7C32}" destId="{CD39AAD2-2273-4923-9C58-E8B50AD9C295}" srcOrd="0" destOrd="0" presId="urn:microsoft.com/office/officeart/2005/8/layout/vList6"/>
    <dgm:cxn modelId="{279476E2-3088-47F8-B69C-BE7C967DBB98}" srcId="{F1090FBE-2C51-4465-9397-1492F806A84E}" destId="{D2854C24-9F62-40BC-B372-D94634A93E4F}" srcOrd="2" destOrd="0" parTransId="{CCE2A7D9-DA55-407A-B7E2-A4AADA73B4F9}" sibTransId="{5AC8ADCE-ABED-44F8-BD40-10E8F5505F5D}"/>
    <dgm:cxn modelId="{645002F9-3844-4CAC-ADB4-B5AF3FD7F8A7}" type="presOf" srcId="{F1090FBE-2C51-4465-9397-1492F806A84E}" destId="{6A0F7B0F-5895-4F52-9476-A2FA7E4F5548}" srcOrd="0" destOrd="0" presId="urn:microsoft.com/office/officeart/2005/8/layout/vList6"/>
    <dgm:cxn modelId="{C03F9FE3-0475-4D6E-80E9-03295A87A04A}" type="presParOf" srcId="{8690867C-B4D0-46AA-A2DA-51A2B608BCE8}" destId="{39321CE0-8760-4227-A03E-E2A1F55F2E5A}" srcOrd="0" destOrd="0" presId="urn:microsoft.com/office/officeart/2005/8/layout/vList6"/>
    <dgm:cxn modelId="{E9404202-8031-44B7-A890-83DFE5401BEF}" type="presParOf" srcId="{39321CE0-8760-4227-A03E-E2A1F55F2E5A}" destId="{24E204BE-BCC8-47B1-B885-3E7CC016BC7B}" srcOrd="0" destOrd="0" presId="urn:microsoft.com/office/officeart/2005/8/layout/vList6"/>
    <dgm:cxn modelId="{277B579D-225B-4A63-8A18-5A4BF17B4E3D}" type="presParOf" srcId="{39321CE0-8760-4227-A03E-E2A1F55F2E5A}" destId="{CD39AAD2-2273-4923-9C58-E8B50AD9C295}" srcOrd="1" destOrd="0" presId="urn:microsoft.com/office/officeart/2005/8/layout/vList6"/>
    <dgm:cxn modelId="{10E5DFB0-C618-4A3B-A1C7-377E82338D9A}" type="presParOf" srcId="{8690867C-B4D0-46AA-A2DA-51A2B608BCE8}" destId="{144D5809-285F-442A-BE48-47EE95C82633}" srcOrd="1" destOrd="0" presId="urn:microsoft.com/office/officeart/2005/8/layout/vList6"/>
    <dgm:cxn modelId="{041F1B2A-6E70-4B94-85A1-215AC3A490A1}" type="presParOf" srcId="{8690867C-B4D0-46AA-A2DA-51A2B608BCE8}" destId="{7C6E632A-892F-4BD9-AF35-80D38244788F}" srcOrd="2" destOrd="0" presId="urn:microsoft.com/office/officeart/2005/8/layout/vList6"/>
    <dgm:cxn modelId="{7B705879-3A20-4C74-992B-4BEC248D88CC}" type="presParOf" srcId="{7C6E632A-892F-4BD9-AF35-80D38244788F}" destId="{6A0F7B0F-5895-4F52-9476-A2FA7E4F5548}" srcOrd="0" destOrd="0" presId="urn:microsoft.com/office/officeart/2005/8/layout/vList6"/>
    <dgm:cxn modelId="{E923022E-D6E8-4126-832B-EAC0A3B9851A}" type="presParOf" srcId="{7C6E632A-892F-4BD9-AF35-80D38244788F}" destId="{CAF651CE-153E-47E8-B29F-F08B59933B2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8E0E30-E830-4E57-AE9B-A07964B17B04}"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it-IT"/>
        </a:p>
      </dgm:t>
    </dgm:pt>
    <dgm:pt modelId="{8CF40DBF-FF4C-4B0E-B868-32714969615D}">
      <dgm:prSet phldrT="[Testo]" phldr="0"/>
      <dgm:spPr/>
      <dgm:t>
        <a:bodyPr/>
        <a:lstStyle/>
        <a:p>
          <a:pPr rtl="0">
            <a:buFontTx/>
            <a:buNone/>
          </a:pPr>
          <a:r>
            <a:rPr lang="it-IT" err="1">
              <a:latin typeface="Calibri"/>
            </a:rPr>
            <a:t>Traditional</a:t>
          </a:r>
          <a:r>
            <a:rPr lang="it-IT">
              <a:latin typeface="Calibri"/>
            </a:rPr>
            <a:t> </a:t>
          </a:r>
          <a:r>
            <a:rPr lang="it-IT" err="1">
              <a:latin typeface="Calibri"/>
            </a:rPr>
            <a:t>classification</a:t>
          </a:r>
        </a:p>
      </dgm:t>
    </dgm:pt>
    <dgm:pt modelId="{3D2AB8B8-F29D-4848-8708-1673B2762592}" type="parTrans" cxnId="{642FBF9D-795B-4456-8A5B-DB36AA0B1331}">
      <dgm:prSet/>
      <dgm:spPr/>
      <dgm:t>
        <a:bodyPr/>
        <a:lstStyle/>
        <a:p>
          <a:endParaRPr lang="it-IT"/>
        </a:p>
      </dgm:t>
    </dgm:pt>
    <dgm:pt modelId="{849FA5A1-F733-459D-9651-82A66B3E18C8}" type="sibTrans" cxnId="{642FBF9D-795B-4456-8A5B-DB36AA0B1331}">
      <dgm:prSet/>
      <dgm:spPr/>
      <dgm:t>
        <a:bodyPr/>
        <a:lstStyle/>
        <a:p>
          <a:endParaRPr lang="it-IT"/>
        </a:p>
      </dgm:t>
    </dgm:pt>
    <dgm:pt modelId="{79F68BD8-0BC6-4122-ADF9-56848ED4D848}">
      <dgm:prSet phldrT="[Testo]"/>
      <dgm:spPr/>
      <dgm:t>
        <a:bodyPr/>
        <a:lstStyle/>
        <a:p>
          <a:r>
            <a:rPr lang="it-IT"/>
            <a:t>LOSO</a:t>
          </a:r>
        </a:p>
      </dgm:t>
    </dgm:pt>
    <dgm:pt modelId="{8F4E5700-8566-4751-AF6E-2BAE079CBB91}" type="parTrans" cxnId="{5B260A22-D505-4BF6-A038-E5D3E7E7960E}">
      <dgm:prSet/>
      <dgm:spPr/>
      <dgm:t>
        <a:bodyPr/>
        <a:lstStyle/>
        <a:p>
          <a:endParaRPr lang="it-IT"/>
        </a:p>
      </dgm:t>
    </dgm:pt>
    <dgm:pt modelId="{09F866EB-6C6E-4072-80B3-7F206D1BE625}" type="sibTrans" cxnId="{5B260A22-D505-4BF6-A038-E5D3E7E7960E}">
      <dgm:prSet/>
      <dgm:spPr/>
      <dgm:t>
        <a:bodyPr/>
        <a:lstStyle/>
        <a:p>
          <a:endParaRPr lang="it-IT"/>
        </a:p>
      </dgm:t>
    </dgm:pt>
    <dgm:pt modelId="{A732CF43-848A-4B5E-AEAC-213370B1C7EE}">
      <dgm:prSet phldrT="[Testo]" custT="1"/>
      <dgm:spPr/>
      <dgm:t>
        <a:bodyPr/>
        <a:lstStyle/>
        <a:p>
          <a:pPr algn="ctr" rtl="0"/>
          <a:r>
            <a:rPr lang="it-IT" sz="2400" err="1"/>
            <a:t>Trained</a:t>
          </a:r>
          <a:r>
            <a:rPr lang="it-IT" sz="2400"/>
            <a:t> on </a:t>
          </a:r>
          <a:r>
            <a:rPr lang="it-IT" sz="2400" b="1"/>
            <a:t>N-1</a:t>
          </a:r>
          <a:r>
            <a:rPr lang="it-IT" sz="2400"/>
            <a:t> </a:t>
          </a:r>
          <a:r>
            <a:rPr lang="it-IT" sz="2400" err="1"/>
            <a:t>subjects</a:t>
          </a:r>
          <a:r>
            <a:rPr lang="it-IT" sz="2400">
              <a:latin typeface="Calibri"/>
            </a:rPr>
            <a:t> </a:t>
          </a:r>
          <a:endParaRPr lang="it-IT" sz="2400"/>
        </a:p>
        <a:p>
          <a:pPr algn="ctr"/>
          <a:r>
            <a:rPr lang="it-IT" sz="2400" err="1"/>
            <a:t>Tested</a:t>
          </a:r>
          <a:r>
            <a:rPr lang="it-IT" sz="2400"/>
            <a:t> on the </a:t>
          </a:r>
          <a:r>
            <a:rPr lang="it-IT" sz="2400" b="1" i="1" err="1"/>
            <a:t>left</a:t>
          </a:r>
          <a:r>
            <a:rPr lang="it-IT" sz="2400" b="1" i="1"/>
            <a:t>-out</a:t>
          </a:r>
          <a:r>
            <a:rPr lang="it-IT" sz="2400"/>
            <a:t> </a:t>
          </a:r>
          <a:r>
            <a:rPr lang="it-IT" sz="2400" err="1"/>
            <a:t>subject</a:t>
          </a:r>
          <a:endParaRPr lang="it-IT" sz="2400"/>
        </a:p>
      </dgm:t>
    </dgm:pt>
    <dgm:pt modelId="{A499413A-BD3C-4B17-88AD-AAF5250CE0DB}" type="parTrans" cxnId="{C572DD79-783B-446A-805A-838543D75AFD}">
      <dgm:prSet/>
      <dgm:spPr/>
      <dgm:t>
        <a:bodyPr/>
        <a:lstStyle/>
        <a:p>
          <a:endParaRPr lang="it-IT"/>
        </a:p>
      </dgm:t>
    </dgm:pt>
    <dgm:pt modelId="{0C0D898F-B07D-40E1-AE97-69AE25C577EB}" type="sibTrans" cxnId="{C572DD79-783B-446A-805A-838543D75AFD}">
      <dgm:prSet/>
      <dgm:spPr/>
      <dgm:t>
        <a:bodyPr/>
        <a:lstStyle/>
        <a:p>
          <a:endParaRPr lang="it-IT"/>
        </a:p>
      </dgm:t>
    </dgm:pt>
    <dgm:pt modelId="{58209DD9-A6F8-48CF-BF45-085FB74176D5}">
      <dgm:prSet phldrT="[Testo]" custT="1"/>
      <dgm:spPr/>
      <dgm:t>
        <a:bodyPr/>
        <a:lstStyle/>
        <a:p>
          <a:pPr algn="ctr"/>
          <a:r>
            <a:rPr lang="it-IT" sz="2400" b="1" i="0" err="1"/>
            <a:t>Preferable</a:t>
          </a:r>
          <a:r>
            <a:rPr lang="it-IT" sz="2400" b="1" i="0"/>
            <a:t> </a:t>
          </a:r>
          <a:r>
            <a:rPr lang="it-IT" sz="2400" b="1" i="0" err="1"/>
            <a:t>method</a:t>
          </a:r>
          <a:endParaRPr lang="it-IT" sz="2400" b="1" i="0"/>
        </a:p>
      </dgm:t>
    </dgm:pt>
    <dgm:pt modelId="{DA955143-B975-4DEC-8675-777D6C8BD2CC}" type="parTrans" cxnId="{E8B17E1C-5994-407C-9A3B-CEFA59E1031E}">
      <dgm:prSet/>
      <dgm:spPr/>
      <dgm:t>
        <a:bodyPr/>
        <a:lstStyle/>
        <a:p>
          <a:endParaRPr lang="it-IT"/>
        </a:p>
      </dgm:t>
    </dgm:pt>
    <dgm:pt modelId="{8B296E66-B0AA-4855-98D3-F0D8A8C0F323}" type="sibTrans" cxnId="{E8B17E1C-5994-407C-9A3B-CEFA59E1031E}">
      <dgm:prSet/>
      <dgm:spPr/>
      <dgm:t>
        <a:bodyPr/>
        <a:lstStyle/>
        <a:p>
          <a:endParaRPr lang="it-IT"/>
        </a:p>
      </dgm:t>
    </dgm:pt>
    <dgm:pt modelId="{739710D3-7EA5-4AE0-B9BA-2FFDD7A7AC06}">
      <dgm:prSet phldrT="[Testo]" custT="1"/>
      <dgm:spPr/>
      <dgm:t>
        <a:bodyPr/>
        <a:lstStyle/>
        <a:p>
          <a:pPr rtl="0">
            <a:buFontTx/>
            <a:buNone/>
          </a:pPr>
          <a:r>
            <a:rPr lang="it-IT" sz="2400" err="1">
              <a:latin typeface="Calibri"/>
            </a:rPr>
            <a:t>Less</a:t>
          </a:r>
          <a:r>
            <a:rPr lang="it-IT" sz="2400">
              <a:latin typeface="Calibri"/>
            </a:rPr>
            <a:t> </a:t>
          </a:r>
          <a:r>
            <a:rPr lang="it-IT" sz="2400" err="1">
              <a:latin typeface="Calibri"/>
            </a:rPr>
            <a:t>affected</a:t>
          </a:r>
          <a:r>
            <a:rPr lang="it-IT" sz="2400">
              <a:latin typeface="Calibri"/>
            </a:rPr>
            <a:t> by data inter-</a:t>
          </a:r>
          <a:r>
            <a:rPr lang="it-IT" sz="2400" err="1">
              <a:latin typeface="Calibri"/>
            </a:rPr>
            <a:t>subject</a:t>
          </a:r>
          <a:r>
            <a:rPr lang="it-IT" sz="2400">
              <a:latin typeface="Calibri"/>
            </a:rPr>
            <a:t> </a:t>
          </a:r>
          <a:r>
            <a:rPr lang="it-IT" sz="2400" err="1">
              <a:latin typeface="Calibri"/>
            </a:rPr>
            <a:t>variability</a:t>
          </a:r>
          <a:endParaRPr lang="it-IT" sz="2400">
            <a:latin typeface="Calibri"/>
          </a:endParaRPr>
        </a:p>
      </dgm:t>
    </dgm:pt>
    <dgm:pt modelId="{3D72E59C-1FC7-4107-BC67-FE4E40BFCF57}" type="parTrans" cxnId="{CD336CBE-8420-473D-B65D-06CA17FD22C1}">
      <dgm:prSet/>
      <dgm:spPr/>
      <dgm:t>
        <a:bodyPr/>
        <a:lstStyle/>
        <a:p>
          <a:endParaRPr lang="it-IT"/>
        </a:p>
      </dgm:t>
    </dgm:pt>
    <dgm:pt modelId="{EE04976B-F7BC-4D9E-9AD9-86B1AC357CD6}" type="sibTrans" cxnId="{CD336CBE-8420-473D-B65D-06CA17FD22C1}">
      <dgm:prSet/>
      <dgm:spPr/>
      <dgm:t>
        <a:bodyPr/>
        <a:lstStyle/>
        <a:p>
          <a:endParaRPr lang="it-IT"/>
        </a:p>
      </dgm:t>
    </dgm:pt>
    <dgm:pt modelId="{75E67967-322C-49D0-BCD0-3CCC7B8A43FB}">
      <dgm:prSet phldrT="[Testo]" custT="1"/>
      <dgm:spPr/>
      <dgm:t>
        <a:bodyPr/>
        <a:lstStyle/>
        <a:p>
          <a:pPr rtl="0">
            <a:buFontTx/>
            <a:buNone/>
          </a:pPr>
          <a:r>
            <a:rPr lang="it-IT" sz="2400" err="1">
              <a:latin typeface="Calibri"/>
            </a:rPr>
            <a:t>Trained</a:t>
          </a:r>
          <a:r>
            <a:rPr lang="it-IT" sz="2400">
              <a:latin typeface="Calibri"/>
            </a:rPr>
            <a:t> on </a:t>
          </a:r>
          <a:r>
            <a:rPr lang="it-IT" sz="2400" b="1">
              <a:latin typeface="Calibri"/>
            </a:rPr>
            <a:t>70%</a:t>
          </a:r>
        </a:p>
        <a:p>
          <a:pPr rtl="0">
            <a:buFontTx/>
            <a:buNone/>
          </a:pPr>
          <a:r>
            <a:rPr lang="it-IT" sz="2400" err="1">
              <a:latin typeface="Calibri"/>
            </a:rPr>
            <a:t>Tested</a:t>
          </a:r>
          <a:r>
            <a:rPr lang="it-IT" sz="2400">
              <a:latin typeface="Calibri"/>
            </a:rPr>
            <a:t> on </a:t>
          </a:r>
          <a:r>
            <a:rPr lang="it-IT" sz="2400" b="1">
              <a:latin typeface="Calibri"/>
            </a:rPr>
            <a:t>30%</a:t>
          </a:r>
        </a:p>
      </dgm:t>
    </dgm:pt>
    <dgm:pt modelId="{9A3CD135-A63E-4EDC-8F91-52E841908A2A}" type="parTrans" cxnId="{9FE7CBF3-4359-423D-9141-1EA61295FA1F}">
      <dgm:prSet/>
      <dgm:spPr/>
      <dgm:t>
        <a:bodyPr/>
        <a:lstStyle/>
        <a:p>
          <a:endParaRPr lang="it-IT"/>
        </a:p>
      </dgm:t>
    </dgm:pt>
    <dgm:pt modelId="{50BFA020-DBEC-4673-965C-912824198ACD}" type="sibTrans" cxnId="{9FE7CBF3-4359-423D-9141-1EA61295FA1F}">
      <dgm:prSet/>
      <dgm:spPr/>
      <dgm:t>
        <a:bodyPr/>
        <a:lstStyle/>
        <a:p>
          <a:endParaRPr lang="it-IT"/>
        </a:p>
      </dgm:t>
    </dgm:pt>
    <dgm:pt modelId="{D57B9F71-759A-4342-86EE-864F9014E07E}">
      <dgm:prSet phldrT="[Testo]" custT="1"/>
      <dgm:spPr/>
      <dgm:t>
        <a:bodyPr/>
        <a:lstStyle/>
        <a:p>
          <a:pPr rtl="0">
            <a:buFontTx/>
            <a:buNone/>
          </a:pPr>
          <a:r>
            <a:rPr lang="it-IT" sz="2400">
              <a:latin typeface="Calibri"/>
            </a:rPr>
            <a:t>Data </a:t>
          </a:r>
          <a:r>
            <a:rPr lang="it-IT" sz="2400" err="1">
              <a:latin typeface="Calibri"/>
            </a:rPr>
            <a:t>overfitting</a:t>
          </a:r>
          <a:r>
            <a:rPr lang="it-IT" sz="2400">
              <a:latin typeface="Calibri"/>
            </a:rPr>
            <a:t> </a:t>
          </a:r>
        </a:p>
        <a:p>
          <a:pPr rtl="0">
            <a:buFontTx/>
            <a:buNone/>
          </a:pPr>
          <a:r>
            <a:rPr lang="it-IT" sz="2400">
              <a:latin typeface="Calibri"/>
              <a:sym typeface="Wingdings" panose="05000000000000000000" pitchFamily="2" charset="2"/>
            </a:rPr>
            <a:t> Positive </a:t>
          </a:r>
          <a:r>
            <a:rPr lang="it-IT" sz="2400" err="1">
              <a:latin typeface="Calibri"/>
              <a:sym typeface="Wingdings" panose="05000000000000000000" pitchFamily="2" charset="2"/>
            </a:rPr>
            <a:t>results</a:t>
          </a:r>
          <a:r>
            <a:rPr lang="it-IT" sz="2400">
              <a:latin typeface="Calibri"/>
              <a:sym typeface="Wingdings" panose="05000000000000000000" pitchFamily="2" charset="2"/>
            </a:rPr>
            <a:t> </a:t>
          </a:r>
          <a:r>
            <a:rPr lang="it-IT" sz="2400" err="1">
              <a:latin typeface="Calibri"/>
              <a:sym typeface="Wingdings" panose="05000000000000000000" pitchFamily="2" charset="2"/>
            </a:rPr>
            <a:t>inflation</a:t>
          </a:r>
          <a:endParaRPr lang="it-IT" sz="2400">
            <a:latin typeface="Calibri"/>
          </a:endParaRPr>
        </a:p>
      </dgm:t>
    </dgm:pt>
    <dgm:pt modelId="{EB64A18A-8F77-4101-8D64-B58176E36203}" type="parTrans" cxnId="{6791CCAF-B788-4DC0-93DC-E9E1C63AAEFF}">
      <dgm:prSet/>
      <dgm:spPr/>
      <dgm:t>
        <a:bodyPr/>
        <a:lstStyle/>
        <a:p>
          <a:endParaRPr lang="it-IT"/>
        </a:p>
      </dgm:t>
    </dgm:pt>
    <dgm:pt modelId="{2020D12F-4599-4C41-860B-72442EF2529F}" type="sibTrans" cxnId="{6791CCAF-B788-4DC0-93DC-E9E1C63AAEFF}">
      <dgm:prSet/>
      <dgm:spPr/>
      <dgm:t>
        <a:bodyPr/>
        <a:lstStyle/>
        <a:p>
          <a:endParaRPr lang="it-IT"/>
        </a:p>
      </dgm:t>
    </dgm:pt>
    <dgm:pt modelId="{6FB47E24-864F-4541-814E-7B347671DED0}" type="pres">
      <dgm:prSet presAssocID="{0A8E0E30-E830-4E57-AE9B-A07964B17B04}" presName="diagram" presStyleCnt="0">
        <dgm:presLayoutVars>
          <dgm:chPref val="1"/>
          <dgm:dir/>
          <dgm:animOne val="branch"/>
          <dgm:animLvl val="lvl"/>
          <dgm:resizeHandles/>
        </dgm:presLayoutVars>
      </dgm:prSet>
      <dgm:spPr/>
    </dgm:pt>
    <dgm:pt modelId="{CE044B44-70EF-43B6-B112-9DF879062659}" type="pres">
      <dgm:prSet presAssocID="{8CF40DBF-FF4C-4B0E-B868-32714969615D}" presName="root" presStyleCnt="0"/>
      <dgm:spPr/>
    </dgm:pt>
    <dgm:pt modelId="{FCC45F2F-B437-400B-8824-053BE7804C58}" type="pres">
      <dgm:prSet presAssocID="{8CF40DBF-FF4C-4B0E-B868-32714969615D}" presName="rootComposite" presStyleCnt="0"/>
      <dgm:spPr/>
    </dgm:pt>
    <dgm:pt modelId="{CB6F5F80-4782-455B-832D-2830D0A3ABEE}" type="pres">
      <dgm:prSet presAssocID="{8CF40DBF-FF4C-4B0E-B868-32714969615D}" presName="rootText" presStyleLbl="node1" presStyleIdx="0" presStyleCnt="2" custScaleX="144483"/>
      <dgm:spPr/>
    </dgm:pt>
    <dgm:pt modelId="{B1FE90AF-877E-47B4-9DEA-F6D31A3FB69B}" type="pres">
      <dgm:prSet presAssocID="{8CF40DBF-FF4C-4B0E-B868-32714969615D}" presName="rootConnector" presStyleLbl="node1" presStyleIdx="0" presStyleCnt="2"/>
      <dgm:spPr/>
    </dgm:pt>
    <dgm:pt modelId="{A896A6B4-E7C8-4FA1-B2CC-40662FC0128A}" type="pres">
      <dgm:prSet presAssocID="{8CF40DBF-FF4C-4B0E-B868-32714969615D}" presName="childShape" presStyleCnt="0"/>
      <dgm:spPr/>
    </dgm:pt>
    <dgm:pt modelId="{017F1763-5F81-41B1-91DF-31F8F4B0D46F}" type="pres">
      <dgm:prSet presAssocID="{9A3CD135-A63E-4EDC-8F91-52E841908A2A}" presName="Name13" presStyleLbl="parChTrans1D2" presStyleIdx="0" presStyleCnt="5"/>
      <dgm:spPr/>
    </dgm:pt>
    <dgm:pt modelId="{D5F4574C-AEBE-4681-9B92-1D577EDB498A}" type="pres">
      <dgm:prSet presAssocID="{75E67967-322C-49D0-BCD0-3CCC7B8A43FB}" presName="childText" presStyleLbl="bgAcc1" presStyleIdx="0" presStyleCnt="5" custScaleX="292515">
        <dgm:presLayoutVars>
          <dgm:bulletEnabled val="1"/>
        </dgm:presLayoutVars>
      </dgm:prSet>
      <dgm:spPr/>
    </dgm:pt>
    <dgm:pt modelId="{B4B58578-D713-46E3-8E88-1F6B7EC978A9}" type="pres">
      <dgm:prSet presAssocID="{EB64A18A-8F77-4101-8D64-B58176E36203}" presName="Name13" presStyleLbl="parChTrans1D2" presStyleIdx="1" presStyleCnt="5"/>
      <dgm:spPr/>
    </dgm:pt>
    <dgm:pt modelId="{1EDF5629-8366-4F3B-B7D5-E2473B998896}" type="pres">
      <dgm:prSet presAssocID="{D57B9F71-759A-4342-86EE-864F9014E07E}" presName="childText" presStyleLbl="bgAcc1" presStyleIdx="1" presStyleCnt="5" custScaleX="292515">
        <dgm:presLayoutVars>
          <dgm:bulletEnabled val="1"/>
        </dgm:presLayoutVars>
      </dgm:prSet>
      <dgm:spPr/>
    </dgm:pt>
    <dgm:pt modelId="{ABDF5A01-2AC2-4D08-9796-BA3E43529695}" type="pres">
      <dgm:prSet presAssocID="{3D72E59C-1FC7-4107-BC67-FE4E40BFCF57}" presName="Name13" presStyleLbl="parChTrans1D2" presStyleIdx="2" presStyleCnt="5"/>
      <dgm:spPr/>
    </dgm:pt>
    <dgm:pt modelId="{F7370532-D3E0-4285-A6C2-2C3091126FA7}" type="pres">
      <dgm:prSet presAssocID="{739710D3-7EA5-4AE0-B9BA-2FFDD7A7AC06}" presName="childText" presStyleLbl="bgAcc1" presStyleIdx="2" presStyleCnt="5" custScaleX="292515">
        <dgm:presLayoutVars>
          <dgm:bulletEnabled val="1"/>
        </dgm:presLayoutVars>
      </dgm:prSet>
      <dgm:spPr/>
    </dgm:pt>
    <dgm:pt modelId="{90BBD7DB-93DA-47A7-8409-C5A9FC3195CE}" type="pres">
      <dgm:prSet presAssocID="{79F68BD8-0BC6-4122-ADF9-56848ED4D848}" presName="root" presStyleCnt="0"/>
      <dgm:spPr/>
    </dgm:pt>
    <dgm:pt modelId="{72D8399E-C529-4218-8959-06835504607C}" type="pres">
      <dgm:prSet presAssocID="{79F68BD8-0BC6-4122-ADF9-56848ED4D848}" presName="rootComposite" presStyleCnt="0"/>
      <dgm:spPr/>
    </dgm:pt>
    <dgm:pt modelId="{DC8B04DA-5EF7-4019-AF41-95FE6A417942}" type="pres">
      <dgm:prSet presAssocID="{79F68BD8-0BC6-4122-ADF9-56848ED4D848}" presName="rootText" presStyleLbl="node1" presStyleIdx="1" presStyleCnt="2" custScaleX="144483"/>
      <dgm:spPr/>
    </dgm:pt>
    <dgm:pt modelId="{EDF8BCA7-9978-4922-8C58-4FE2E91E42ED}" type="pres">
      <dgm:prSet presAssocID="{79F68BD8-0BC6-4122-ADF9-56848ED4D848}" presName="rootConnector" presStyleLbl="node1" presStyleIdx="1" presStyleCnt="2"/>
      <dgm:spPr/>
    </dgm:pt>
    <dgm:pt modelId="{29454DDF-1B21-4ED9-B153-5EEEC3CB6F03}" type="pres">
      <dgm:prSet presAssocID="{79F68BD8-0BC6-4122-ADF9-56848ED4D848}" presName="childShape" presStyleCnt="0"/>
      <dgm:spPr/>
    </dgm:pt>
    <dgm:pt modelId="{1049DBAF-B8CB-4B50-BD88-3403E3182779}" type="pres">
      <dgm:prSet presAssocID="{A499413A-BD3C-4B17-88AD-AAF5250CE0DB}" presName="Name13" presStyleLbl="parChTrans1D2" presStyleIdx="3" presStyleCnt="5"/>
      <dgm:spPr/>
    </dgm:pt>
    <dgm:pt modelId="{6B10AE31-EF78-4214-ACB0-79B570F11235}" type="pres">
      <dgm:prSet presAssocID="{A732CF43-848A-4B5E-AEAC-213370B1C7EE}" presName="childText" presStyleLbl="bgAcc1" presStyleIdx="3" presStyleCnt="5" custScaleX="292515">
        <dgm:presLayoutVars>
          <dgm:bulletEnabled val="1"/>
        </dgm:presLayoutVars>
      </dgm:prSet>
      <dgm:spPr/>
    </dgm:pt>
    <dgm:pt modelId="{99448BB7-D241-4C73-B553-BDE045770C09}" type="pres">
      <dgm:prSet presAssocID="{DA955143-B975-4DEC-8675-777D6C8BD2CC}" presName="Name13" presStyleLbl="parChTrans1D2" presStyleIdx="4" presStyleCnt="5"/>
      <dgm:spPr/>
    </dgm:pt>
    <dgm:pt modelId="{80EF2A17-3CF3-4E61-B4ED-D1C0CED48763}" type="pres">
      <dgm:prSet presAssocID="{58209DD9-A6F8-48CF-BF45-085FB74176D5}" presName="childText" presStyleLbl="bgAcc1" presStyleIdx="4" presStyleCnt="5" custScaleX="292515">
        <dgm:presLayoutVars>
          <dgm:bulletEnabled val="1"/>
        </dgm:presLayoutVars>
      </dgm:prSet>
      <dgm:spPr/>
    </dgm:pt>
  </dgm:ptLst>
  <dgm:cxnLst>
    <dgm:cxn modelId="{D03B390D-22E7-4DA8-83A9-D40D7F1C9736}" type="presOf" srcId="{0A8E0E30-E830-4E57-AE9B-A07964B17B04}" destId="{6FB47E24-864F-4541-814E-7B347671DED0}" srcOrd="0" destOrd="0" presId="urn:microsoft.com/office/officeart/2005/8/layout/hierarchy3"/>
    <dgm:cxn modelId="{847FF418-F5AE-4CC9-BB94-CCDA0C8BF221}" type="presOf" srcId="{EB64A18A-8F77-4101-8D64-B58176E36203}" destId="{B4B58578-D713-46E3-8E88-1F6B7EC978A9}" srcOrd="0" destOrd="0" presId="urn:microsoft.com/office/officeart/2005/8/layout/hierarchy3"/>
    <dgm:cxn modelId="{3E87001A-EB19-4588-96D7-D430441ADB71}" type="presOf" srcId="{9A3CD135-A63E-4EDC-8F91-52E841908A2A}" destId="{017F1763-5F81-41B1-91DF-31F8F4B0D46F}" srcOrd="0" destOrd="0" presId="urn:microsoft.com/office/officeart/2005/8/layout/hierarchy3"/>
    <dgm:cxn modelId="{E8B17E1C-5994-407C-9A3B-CEFA59E1031E}" srcId="{79F68BD8-0BC6-4122-ADF9-56848ED4D848}" destId="{58209DD9-A6F8-48CF-BF45-085FB74176D5}" srcOrd="1" destOrd="0" parTransId="{DA955143-B975-4DEC-8675-777D6C8BD2CC}" sibTransId="{8B296E66-B0AA-4855-98D3-F0D8A8C0F323}"/>
    <dgm:cxn modelId="{5B260A22-D505-4BF6-A038-E5D3E7E7960E}" srcId="{0A8E0E30-E830-4E57-AE9B-A07964B17B04}" destId="{79F68BD8-0BC6-4122-ADF9-56848ED4D848}" srcOrd="1" destOrd="0" parTransId="{8F4E5700-8566-4751-AF6E-2BAE079CBB91}" sibTransId="{09F866EB-6C6E-4072-80B3-7F206D1BE625}"/>
    <dgm:cxn modelId="{4286FD2F-D875-4EEB-8E52-A183822BD6B0}" type="presOf" srcId="{A499413A-BD3C-4B17-88AD-AAF5250CE0DB}" destId="{1049DBAF-B8CB-4B50-BD88-3403E3182779}" srcOrd="0" destOrd="0" presId="urn:microsoft.com/office/officeart/2005/8/layout/hierarchy3"/>
    <dgm:cxn modelId="{BB3FF147-571C-4CCB-A1C9-4AF254F79693}" type="presOf" srcId="{D57B9F71-759A-4342-86EE-864F9014E07E}" destId="{1EDF5629-8366-4F3B-B7D5-E2473B998896}" srcOrd="0" destOrd="0" presId="urn:microsoft.com/office/officeart/2005/8/layout/hierarchy3"/>
    <dgm:cxn modelId="{B995F455-B0DA-45B4-9F24-1E92DCD31C3D}" type="presOf" srcId="{79F68BD8-0BC6-4122-ADF9-56848ED4D848}" destId="{EDF8BCA7-9978-4922-8C58-4FE2E91E42ED}" srcOrd="1" destOrd="0" presId="urn:microsoft.com/office/officeart/2005/8/layout/hierarchy3"/>
    <dgm:cxn modelId="{ACF33856-9C89-4D89-BF11-6FF6C3A26459}" type="presOf" srcId="{58209DD9-A6F8-48CF-BF45-085FB74176D5}" destId="{80EF2A17-3CF3-4E61-B4ED-D1C0CED48763}" srcOrd="0" destOrd="0" presId="urn:microsoft.com/office/officeart/2005/8/layout/hierarchy3"/>
    <dgm:cxn modelId="{760F0B57-45ED-4907-B378-328A72C0AEBF}" type="presOf" srcId="{75E67967-322C-49D0-BCD0-3CCC7B8A43FB}" destId="{D5F4574C-AEBE-4681-9B92-1D577EDB498A}" srcOrd="0" destOrd="0" presId="urn:microsoft.com/office/officeart/2005/8/layout/hierarchy3"/>
    <dgm:cxn modelId="{C572DD79-783B-446A-805A-838543D75AFD}" srcId="{79F68BD8-0BC6-4122-ADF9-56848ED4D848}" destId="{A732CF43-848A-4B5E-AEAC-213370B1C7EE}" srcOrd="0" destOrd="0" parTransId="{A499413A-BD3C-4B17-88AD-AAF5250CE0DB}" sibTransId="{0C0D898F-B07D-40E1-AE97-69AE25C577EB}"/>
    <dgm:cxn modelId="{40C6DA7F-1629-45FD-A261-1F7525418794}" type="presOf" srcId="{3D72E59C-1FC7-4107-BC67-FE4E40BFCF57}" destId="{ABDF5A01-2AC2-4D08-9796-BA3E43529695}" srcOrd="0" destOrd="0" presId="urn:microsoft.com/office/officeart/2005/8/layout/hierarchy3"/>
    <dgm:cxn modelId="{642FBF9D-795B-4456-8A5B-DB36AA0B1331}" srcId="{0A8E0E30-E830-4E57-AE9B-A07964B17B04}" destId="{8CF40DBF-FF4C-4B0E-B868-32714969615D}" srcOrd="0" destOrd="0" parTransId="{3D2AB8B8-F29D-4848-8708-1673B2762592}" sibTransId="{849FA5A1-F733-459D-9651-82A66B3E18C8}"/>
    <dgm:cxn modelId="{69AC7EA1-D91D-464E-AE88-345B1765EB0D}" type="presOf" srcId="{A732CF43-848A-4B5E-AEAC-213370B1C7EE}" destId="{6B10AE31-EF78-4214-ACB0-79B570F11235}" srcOrd="0" destOrd="0" presId="urn:microsoft.com/office/officeart/2005/8/layout/hierarchy3"/>
    <dgm:cxn modelId="{4EAE91AF-8608-47D9-83DD-2D82B63528C1}" type="presOf" srcId="{8CF40DBF-FF4C-4B0E-B868-32714969615D}" destId="{CB6F5F80-4782-455B-832D-2830D0A3ABEE}" srcOrd="0" destOrd="0" presId="urn:microsoft.com/office/officeart/2005/8/layout/hierarchy3"/>
    <dgm:cxn modelId="{6791CCAF-B788-4DC0-93DC-E9E1C63AAEFF}" srcId="{8CF40DBF-FF4C-4B0E-B868-32714969615D}" destId="{D57B9F71-759A-4342-86EE-864F9014E07E}" srcOrd="1" destOrd="0" parTransId="{EB64A18A-8F77-4101-8D64-B58176E36203}" sibTransId="{2020D12F-4599-4C41-860B-72442EF2529F}"/>
    <dgm:cxn modelId="{803CAAB5-2396-4F4B-9525-054E49A51CC9}" type="presOf" srcId="{8CF40DBF-FF4C-4B0E-B868-32714969615D}" destId="{B1FE90AF-877E-47B4-9DEA-F6D31A3FB69B}" srcOrd="1" destOrd="0" presId="urn:microsoft.com/office/officeart/2005/8/layout/hierarchy3"/>
    <dgm:cxn modelId="{57E1DABA-E218-41DC-BC68-FCE29DFFADD6}" type="presOf" srcId="{739710D3-7EA5-4AE0-B9BA-2FFDD7A7AC06}" destId="{F7370532-D3E0-4285-A6C2-2C3091126FA7}" srcOrd="0" destOrd="0" presId="urn:microsoft.com/office/officeart/2005/8/layout/hierarchy3"/>
    <dgm:cxn modelId="{CD336CBE-8420-473D-B65D-06CA17FD22C1}" srcId="{8CF40DBF-FF4C-4B0E-B868-32714969615D}" destId="{739710D3-7EA5-4AE0-B9BA-2FFDD7A7AC06}" srcOrd="2" destOrd="0" parTransId="{3D72E59C-1FC7-4107-BC67-FE4E40BFCF57}" sibTransId="{EE04976B-F7BC-4D9E-9AD9-86B1AC357CD6}"/>
    <dgm:cxn modelId="{9E234ADC-88A0-4C4C-9144-F1A51765DC2C}" type="presOf" srcId="{DA955143-B975-4DEC-8675-777D6C8BD2CC}" destId="{99448BB7-D241-4C73-B553-BDE045770C09}" srcOrd="0" destOrd="0" presId="urn:microsoft.com/office/officeart/2005/8/layout/hierarchy3"/>
    <dgm:cxn modelId="{B55965EF-986B-4F1B-836F-C7A90AFB377C}" type="presOf" srcId="{79F68BD8-0BC6-4122-ADF9-56848ED4D848}" destId="{DC8B04DA-5EF7-4019-AF41-95FE6A417942}" srcOrd="0" destOrd="0" presId="urn:microsoft.com/office/officeart/2005/8/layout/hierarchy3"/>
    <dgm:cxn modelId="{9FE7CBF3-4359-423D-9141-1EA61295FA1F}" srcId="{8CF40DBF-FF4C-4B0E-B868-32714969615D}" destId="{75E67967-322C-49D0-BCD0-3CCC7B8A43FB}" srcOrd="0" destOrd="0" parTransId="{9A3CD135-A63E-4EDC-8F91-52E841908A2A}" sibTransId="{50BFA020-DBEC-4673-965C-912824198ACD}"/>
    <dgm:cxn modelId="{94BBBAA0-B3E2-4AE2-876B-7F49D53A9134}" type="presParOf" srcId="{6FB47E24-864F-4541-814E-7B347671DED0}" destId="{CE044B44-70EF-43B6-B112-9DF879062659}" srcOrd="0" destOrd="0" presId="urn:microsoft.com/office/officeart/2005/8/layout/hierarchy3"/>
    <dgm:cxn modelId="{3E93ACD1-2651-4BAE-BEBF-EF5AA4643C0D}" type="presParOf" srcId="{CE044B44-70EF-43B6-B112-9DF879062659}" destId="{FCC45F2F-B437-400B-8824-053BE7804C58}" srcOrd="0" destOrd="0" presId="urn:microsoft.com/office/officeart/2005/8/layout/hierarchy3"/>
    <dgm:cxn modelId="{C99FE4C8-8CFA-4D17-9566-27B1DC687607}" type="presParOf" srcId="{FCC45F2F-B437-400B-8824-053BE7804C58}" destId="{CB6F5F80-4782-455B-832D-2830D0A3ABEE}" srcOrd="0" destOrd="0" presId="urn:microsoft.com/office/officeart/2005/8/layout/hierarchy3"/>
    <dgm:cxn modelId="{6701DAF3-7D89-42AE-93D3-041329C2E411}" type="presParOf" srcId="{FCC45F2F-B437-400B-8824-053BE7804C58}" destId="{B1FE90AF-877E-47B4-9DEA-F6D31A3FB69B}" srcOrd="1" destOrd="0" presId="urn:microsoft.com/office/officeart/2005/8/layout/hierarchy3"/>
    <dgm:cxn modelId="{5FA67E24-F366-4FD1-86D6-A20E832F506E}" type="presParOf" srcId="{CE044B44-70EF-43B6-B112-9DF879062659}" destId="{A896A6B4-E7C8-4FA1-B2CC-40662FC0128A}" srcOrd="1" destOrd="0" presId="urn:microsoft.com/office/officeart/2005/8/layout/hierarchy3"/>
    <dgm:cxn modelId="{9BB17C1A-40BE-4764-8254-87EE4C64ADAB}" type="presParOf" srcId="{A896A6B4-E7C8-4FA1-B2CC-40662FC0128A}" destId="{017F1763-5F81-41B1-91DF-31F8F4B0D46F}" srcOrd="0" destOrd="0" presId="urn:microsoft.com/office/officeart/2005/8/layout/hierarchy3"/>
    <dgm:cxn modelId="{52AD8417-A25A-435A-A60E-882C0AE32AA5}" type="presParOf" srcId="{A896A6B4-E7C8-4FA1-B2CC-40662FC0128A}" destId="{D5F4574C-AEBE-4681-9B92-1D577EDB498A}" srcOrd="1" destOrd="0" presId="urn:microsoft.com/office/officeart/2005/8/layout/hierarchy3"/>
    <dgm:cxn modelId="{0589C147-7667-44D7-A448-91B64F7CB5D6}" type="presParOf" srcId="{A896A6B4-E7C8-4FA1-B2CC-40662FC0128A}" destId="{B4B58578-D713-46E3-8E88-1F6B7EC978A9}" srcOrd="2" destOrd="0" presId="urn:microsoft.com/office/officeart/2005/8/layout/hierarchy3"/>
    <dgm:cxn modelId="{A0AE0F96-D9D5-4CE8-8F3A-B928792FCBD8}" type="presParOf" srcId="{A896A6B4-E7C8-4FA1-B2CC-40662FC0128A}" destId="{1EDF5629-8366-4F3B-B7D5-E2473B998896}" srcOrd="3" destOrd="0" presId="urn:microsoft.com/office/officeart/2005/8/layout/hierarchy3"/>
    <dgm:cxn modelId="{B8F6D67B-BEBD-4F6D-A10D-4C774D1A5BC1}" type="presParOf" srcId="{A896A6B4-E7C8-4FA1-B2CC-40662FC0128A}" destId="{ABDF5A01-2AC2-4D08-9796-BA3E43529695}" srcOrd="4" destOrd="0" presId="urn:microsoft.com/office/officeart/2005/8/layout/hierarchy3"/>
    <dgm:cxn modelId="{93D279B8-4C00-42C8-A69F-67427CA891AB}" type="presParOf" srcId="{A896A6B4-E7C8-4FA1-B2CC-40662FC0128A}" destId="{F7370532-D3E0-4285-A6C2-2C3091126FA7}" srcOrd="5" destOrd="0" presId="urn:microsoft.com/office/officeart/2005/8/layout/hierarchy3"/>
    <dgm:cxn modelId="{11C7DFBC-D468-4798-B4D6-399B81F87FE0}" type="presParOf" srcId="{6FB47E24-864F-4541-814E-7B347671DED0}" destId="{90BBD7DB-93DA-47A7-8409-C5A9FC3195CE}" srcOrd="1" destOrd="0" presId="urn:microsoft.com/office/officeart/2005/8/layout/hierarchy3"/>
    <dgm:cxn modelId="{3C619B78-A426-41BE-86E7-9F2FB122C546}" type="presParOf" srcId="{90BBD7DB-93DA-47A7-8409-C5A9FC3195CE}" destId="{72D8399E-C529-4218-8959-06835504607C}" srcOrd="0" destOrd="0" presId="urn:microsoft.com/office/officeart/2005/8/layout/hierarchy3"/>
    <dgm:cxn modelId="{5C713C8E-E19E-4D70-A1A5-B5F76F4DE3DF}" type="presParOf" srcId="{72D8399E-C529-4218-8959-06835504607C}" destId="{DC8B04DA-5EF7-4019-AF41-95FE6A417942}" srcOrd="0" destOrd="0" presId="urn:microsoft.com/office/officeart/2005/8/layout/hierarchy3"/>
    <dgm:cxn modelId="{2F74E0FC-B413-4E70-8020-A1DC3C080E5A}" type="presParOf" srcId="{72D8399E-C529-4218-8959-06835504607C}" destId="{EDF8BCA7-9978-4922-8C58-4FE2E91E42ED}" srcOrd="1" destOrd="0" presId="urn:microsoft.com/office/officeart/2005/8/layout/hierarchy3"/>
    <dgm:cxn modelId="{60506295-4D32-404E-A620-D39C1EA49BD5}" type="presParOf" srcId="{90BBD7DB-93DA-47A7-8409-C5A9FC3195CE}" destId="{29454DDF-1B21-4ED9-B153-5EEEC3CB6F03}" srcOrd="1" destOrd="0" presId="urn:microsoft.com/office/officeart/2005/8/layout/hierarchy3"/>
    <dgm:cxn modelId="{7D7E6797-309C-460A-BBFA-1169162E4F9B}" type="presParOf" srcId="{29454DDF-1B21-4ED9-B153-5EEEC3CB6F03}" destId="{1049DBAF-B8CB-4B50-BD88-3403E3182779}" srcOrd="0" destOrd="0" presId="urn:microsoft.com/office/officeart/2005/8/layout/hierarchy3"/>
    <dgm:cxn modelId="{86500D94-5CC9-46BC-A3A2-BB993BEF567A}" type="presParOf" srcId="{29454DDF-1B21-4ED9-B153-5EEEC3CB6F03}" destId="{6B10AE31-EF78-4214-ACB0-79B570F11235}" srcOrd="1" destOrd="0" presId="urn:microsoft.com/office/officeart/2005/8/layout/hierarchy3"/>
    <dgm:cxn modelId="{755C71B0-19C3-46C6-8E88-27416F12F1D8}" type="presParOf" srcId="{29454DDF-1B21-4ED9-B153-5EEEC3CB6F03}" destId="{99448BB7-D241-4C73-B553-BDE045770C09}" srcOrd="2" destOrd="0" presId="urn:microsoft.com/office/officeart/2005/8/layout/hierarchy3"/>
    <dgm:cxn modelId="{A3A6656E-911A-4102-9FA9-870200C718B2}" type="presParOf" srcId="{29454DDF-1B21-4ED9-B153-5EEEC3CB6F03}" destId="{80EF2A17-3CF3-4E61-B4ED-D1C0CED48763}"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6D1FE-EF13-4916-A41C-E569B84D6145}">
      <dsp:nvSpPr>
        <dsp:cNvPr id="0" name=""/>
        <dsp:cNvSpPr/>
      </dsp:nvSpPr>
      <dsp:spPr>
        <a:xfrm rot="5400000">
          <a:off x="837515" y="1577130"/>
          <a:ext cx="1217326" cy="1813327"/>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0BBDB-C31F-4A50-A855-7BD1F3F06F41}">
      <dsp:nvSpPr>
        <dsp:cNvPr id="0" name=""/>
        <dsp:cNvSpPr/>
      </dsp:nvSpPr>
      <dsp:spPr>
        <a:xfrm>
          <a:off x="0" y="1003191"/>
          <a:ext cx="3348394" cy="84352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a:latin typeface="Calibri"/>
            </a:rPr>
            <a:t>Data acquisition</a:t>
          </a:r>
          <a:endParaRPr lang="it-IT" sz="2600" kern="1200"/>
        </a:p>
      </dsp:txBody>
      <dsp:txXfrm>
        <a:off x="41185" y="1044376"/>
        <a:ext cx="3266024" cy="761156"/>
      </dsp:txXfrm>
    </dsp:sp>
    <dsp:sp modelId="{E7166054-9A6C-43C9-8B8B-F1B08F948B18}">
      <dsp:nvSpPr>
        <dsp:cNvPr id="0" name=""/>
        <dsp:cNvSpPr/>
      </dsp:nvSpPr>
      <dsp:spPr>
        <a:xfrm>
          <a:off x="3389442" y="1168448"/>
          <a:ext cx="5484629" cy="594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rtl="0">
            <a:lnSpc>
              <a:spcPct val="90000"/>
            </a:lnSpc>
            <a:spcBef>
              <a:spcPct val="0"/>
            </a:spcBef>
            <a:spcAft>
              <a:spcPct val="15000"/>
            </a:spcAft>
            <a:buChar char="•"/>
          </a:pPr>
          <a:r>
            <a:rPr lang="it-IT" sz="2000" kern="1200"/>
            <a:t>1 </a:t>
          </a:r>
          <a:r>
            <a:rPr lang="it-IT" sz="2000" kern="1200" err="1">
              <a:latin typeface="Calibri"/>
            </a:rPr>
            <a:t>month</a:t>
          </a:r>
          <a:r>
            <a:rPr lang="it-IT" sz="2000" kern="1200">
              <a:latin typeface="Calibri"/>
            </a:rPr>
            <a:t>, in the lab</a:t>
          </a:r>
          <a:endParaRPr lang="it-IT" sz="2000" kern="1200"/>
        </a:p>
      </dsp:txBody>
      <dsp:txXfrm>
        <a:off x="3389442" y="1168448"/>
        <a:ext cx="5484629" cy="594840"/>
      </dsp:txXfrm>
    </dsp:sp>
    <dsp:sp modelId="{4364AF81-10EF-4DA8-AE55-FE8C5AE9D551}">
      <dsp:nvSpPr>
        <dsp:cNvPr id="0" name=""/>
        <dsp:cNvSpPr/>
      </dsp:nvSpPr>
      <dsp:spPr>
        <a:xfrm rot="5400000">
          <a:off x="3047206" y="2929819"/>
          <a:ext cx="1250661" cy="1735386"/>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84E9F-708C-40D0-A194-1050DB8845F0}">
      <dsp:nvSpPr>
        <dsp:cNvPr id="0" name=""/>
        <dsp:cNvSpPr/>
      </dsp:nvSpPr>
      <dsp:spPr>
        <a:xfrm>
          <a:off x="2428951" y="2412790"/>
          <a:ext cx="3730970" cy="686079"/>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a:latin typeface="Calibri"/>
            </a:rPr>
            <a:t>Data analysis</a:t>
          </a:r>
          <a:endParaRPr lang="it-IT" sz="2600" kern="1200"/>
        </a:p>
      </dsp:txBody>
      <dsp:txXfrm>
        <a:off x="2462449" y="2446288"/>
        <a:ext cx="3663974" cy="619083"/>
      </dsp:txXfrm>
    </dsp:sp>
    <dsp:sp modelId="{B5668774-9D12-4711-84CC-6C6661F4F4E7}">
      <dsp:nvSpPr>
        <dsp:cNvPr id="0" name=""/>
        <dsp:cNvSpPr/>
      </dsp:nvSpPr>
      <dsp:spPr>
        <a:xfrm>
          <a:off x="6239358" y="2152688"/>
          <a:ext cx="4575796" cy="13152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ctr" anchorCtr="0">
          <a:noAutofit/>
        </a:bodyPr>
        <a:lstStyle/>
        <a:p>
          <a:pPr marL="228600" lvl="1" indent="-228600" algn="l" defTabSz="889000" rtl="0">
            <a:lnSpc>
              <a:spcPct val="90000"/>
            </a:lnSpc>
            <a:spcBef>
              <a:spcPct val="0"/>
            </a:spcBef>
            <a:spcAft>
              <a:spcPct val="15000"/>
            </a:spcAft>
            <a:buChar char="•"/>
          </a:pPr>
          <a:r>
            <a:rPr lang="it-IT" sz="2000" kern="1200"/>
            <a:t>1</a:t>
          </a:r>
          <a:r>
            <a:rPr lang="it-IT" sz="2000" kern="1200">
              <a:latin typeface="Calibri"/>
            </a:rPr>
            <a:t> month, teamwork</a:t>
          </a:r>
          <a:endParaRPr lang="it-IT" sz="2000" kern="1200"/>
        </a:p>
      </dsp:txBody>
      <dsp:txXfrm>
        <a:off x="6239358" y="2152688"/>
        <a:ext cx="4575796" cy="1315259"/>
      </dsp:txXfrm>
    </dsp:sp>
    <dsp:sp modelId="{500A16FA-72BD-497E-BA7D-BE6F7FB1B4DF}">
      <dsp:nvSpPr>
        <dsp:cNvPr id="0" name=""/>
        <dsp:cNvSpPr/>
      </dsp:nvSpPr>
      <dsp:spPr>
        <a:xfrm>
          <a:off x="4631696" y="3777801"/>
          <a:ext cx="3423459" cy="64430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it-IT" sz="2600" kern="1200">
              <a:latin typeface="Calibri"/>
            </a:rPr>
            <a:t>Code finalization</a:t>
          </a:r>
          <a:endParaRPr lang="it-IT" sz="2600" kern="1200"/>
        </a:p>
      </dsp:txBody>
      <dsp:txXfrm>
        <a:off x="4663154" y="3809259"/>
        <a:ext cx="3360543" cy="581390"/>
      </dsp:txXfrm>
    </dsp:sp>
    <dsp:sp modelId="{419475A9-1587-4ECD-9A58-A9E1DF0BBEB9}">
      <dsp:nvSpPr>
        <dsp:cNvPr id="0" name=""/>
        <dsp:cNvSpPr/>
      </dsp:nvSpPr>
      <dsp:spPr>
        <a:xfrm>
          <a:off x="8141964" y="3872265"/>
          <a:ext cx="2229645" cy="46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rtl="0">
            <a:lnSpc>
              <a:spcPct val="90000"/>
            </a:lnSpc>
            <a:spcBef>
              <a:spcPct val="0"/>
            </a:spcBef>
            <a:spcAft>
              <a:spcPct val="15000"/>
            </a:spcAft>
            <a:buChar char="•"/>
          </a:pPr>
          <a:r>
            <a:rPr lang="it-IT" sz="1800" kern="1200"/>
            <a:t>1 </a:t>
          </a:r>
          <a:r>
            <a:rPr lang="it-IT" sz="1800" kern="1200">
              <a:latin typeface="Calibri"/>
            </a:rPr>
            <a:t>month, </a:t>
          </a:r>
          <a:r>
            <a:rPr lang="it-IT" sz="1800" kern="1200" err="1">
              <a:latin typeface="Calibri"/>
            </a:rPr>
            <a:t>subgroups</a:t>
          </a:r>
          <a:endParaRPr lang="it-IT" sz="1800" kern="1200" err="1"/>
        </a:p>
      </dsp:txBody>
      <dsp:txXfrm>
        <a:off x="8141964" y="3872265"/>
        <a:ext cx="2229645" cy="460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9AAD2-2273-4923-9C58-E8B50AD9C295}">
      <dsp:nvSpPr>
        <dsp:cNvPr id="0" name=""/>
        <dsp:cNvSpPr/>
      </dsp:nvSpPr>
      <dsp:spPr>
        <a:xfrm>
          <a:off x="2598653" y="583"/>
          <a:ext cx="3897979" cy="2275397"/>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rtl="0">
            <a:lnSpc>
              <a:spcPct val="90000"/>
            </a:lnSpc>
            <a:spcBef>
              <a:spcPct val="0"/>
            </a:spcBef>
            <a:spcAft>
              <a:spcPct val="15000"/>
            </a:spcAft>
            <a:buChar char="•"/>
          </a:pPr>
          <a:r>
            <a:rPr lang="en-US" sz="2200" kern="1200"/>
            <a:t>Task division (based on IMU data);</a:t>
          </a:r>
        </a:p>
        <a:p>
          <a:pPr marL="228600" lvl="1" indent="-228600" algn="l" defTabSz="977900">
            <a:lnSpc>
              <a:spcPct val="90000"/>
            </a:lnSpc>
            <a:spcBef>
              <a:spcPct val="0"/>
            </a:spcBef>
            <a:spcAft>
              <a:spcPct val="15000"/>
            </a:spcAft>
            <a:buChar char="•"/>
          </a:pPr>
          <a:r>
            <a:rPr lang="en-US" sz="2200" kern="1200"/>
            <a:t>Machine Learning (Python);</a:t>
          </a:r>
        </a:p>
      </dsp:txBody>
      <dsp:txXfrm>
        <a:off x="2598653" y="285008"/>
        <a:ext cx="3044705" cy="1706547"/>
      </dsp:txXfrm>
    </dsp:sp>
    <dsp:sp modelId="{24E204BE-BCC8-47B1-B885-3E7CC016BC7B}">
      <dsp:nvSpPr>
        <dsp:cNvPr id="0" name=""/>
        <dsp:cNvSpPr/>
      </dsp:nvSpPr>
      <dsp:spPr>
        <a:xfrm>
          <a:off x="0" y="583"/>
          <a:ext cx="2598653" cy="227539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rtl="0">
            <a:lnSpc>
              <a:spcPct val="90000"/>
            </a:lnSpc>
            <a:spcBef>
              <a:spcPct val="0"/>
            </a:spcBef>
            <a:spcAft>
              <a:spcPct val="35000"/>
            </a:spcAft>
            <a:buNone/>
          </a:pPr>
          <a:r>
            <a:rPr lang="en-US" sz="4100" kern="1200">
              <a:latin typeface="Calibri"/>
            </a:rPr>
            <a:t>Subgroup 1</a:t>
          </a:r>
          <a:endParaRPr lang="en-US" sz="4100" kern="1200"/>
        </a:p>
      </dsp:txBody>
      <dsp:txXfrm>
        <a:off x="111076" y="111659"/>
        <a:ext cx="2376501" cy="2053245"/>
      </dsp:txXfrm>
    </dsp:sp>
    <dsp:sp modelId="{CAF651CE-153E-47E8-B29F-F08B59933B2B}">
      <dsp:nvSpPr>
        <dsp:cNvPr id="0" name=""/>
        <dsp:cNvSpPr/>
      </dsp:nvSpPr>
      <dsp:spPr>
        <a:xfrm>
          <a:off x="2598653" y="2503520"/>
          <a:ext cx="3897979" cy="2275397"/>
        </a:xfrm>
        <a:prstGeom prst="rightArrow">
          <a:avLst>
            <a:gd name="adj1" fmla="val 75000"/>
            <a:gd name="adj2" fmla="val 50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rtl="0">
            <a:lnSpc>
              <a:spcPct val="90000"/>
            </a:lnSpc>
            <a:spcBef>
              <a:spcPct val="0"/>
            </a:spcBef>
            <a:spcAft>
              <a:spcPct val="15000"/>
            </a:spcAft>
            <a:buChar char="•"/>
          </a:pPr>
          <a:r>
            <a:rPr lang="en-US" sz="2200" kern="1200">
              <a:latin typeface="Calibri"/>
            </a:rPr>
            <a:t>Data acquisition;</a:t>
          </a:r>
        </a:p>
        <a:p>
          <a:pPr marL="228600" lvl="1" indent="-228600" algn="l" defTabSz="977900" rtl="0">
            <a:lnSpc>
              <a:spcPct val="90000"/>
            </a:lnSpc>
            <a:spcBef>
              <a:spcPct val="0"/>
            </a:spcBef>
            <a:spcAft>
              <a:spcPct val="15000"/>
            </a:spcAft>
            <a:buChar char="•"/>
          </a:pPr>
          <a:r>
            <a:rPr lang="en-US" sz="2200" kern="1200"/>
            <a:t>ECG, PPG analysis;</a:t>
          </a:r>
          <a:endParaRPr lang="en-US" sz="2200" kern="1200">
            <a:latin typeface="Calibri"/>
          </a:endParaRPr>
        </a:p>
        <a:p>
          <a:pPr marL="228600" lvl="1" indent="-228600" algn="l" defTabSz="977900">
            <a:lnSpc>
              <a:spcPct val="90000"/>
            </a:lnSpc>
            <a:spcBef>
              <a:spcPct val="0"/>
            </a:spcBef>
            <a:spcAft>
              <a:spcPct val="15000"/>
            </a:spcAft>
            <a:buChar char="•"/>
          </a:pPr>
          <a:r>
            <a:rPr lang="en-US" sz="2200" kern="1200"/>
            <a:t>Parameters comparison;</a:t>
          </a:r>
        </a:p>
        <a:p>
          <a:pPr marL="228600" lvl="1" indent="-228600" algn="l" defTabSz="977900">
            <a:lnSpc>
              <a:spcPct val="90000"/>
            </a:lnSpc>
            <a:spcBef>
              <a:spcPct val="0"/>
            </a:spcBef>
            <a:spcAft>
              <a:spcPct val="15000"/>
            </a:spcAft>
            <a:buChar char="•"/>
          </a:pPr>
          <a:r>
            <a:rPr lang="en-US" sz="2200" kern="1200"/>
            <a:t>Sensor fusion.</a:t>
          </a:r>
        </a:p>
      </dsp:txBody>
      <dsp:txXfrm>
        <a:off x="2598653" y="2787945"/>
        <a:ext cx="3044705" cy="1706547"/>
      </dsp:txXfrm>
    </dsp:sp>
    <dsp:sp modelId="{6A0F7B0F-5895-4F52-9476-A2FA7E4F5548}">
      <dsp:nvSpPr>
        <dsp:cNvPr id="0" name=""/>
        <dsp:cNvSpPr/>
      </dsp:nvSpPr>
      <dsp:spPr>
        <a:xfrm>
          <a:off x="0" y="2503520"/>
          <a:ext cx="2598653" cy="227539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rtl="0">
            <a:lnSpc>
              <a:spcPct val="90000"/>
            </a:lnSpc>
            <a:spcBef>
              <a:spcPct val="0"/>
            </a:spcBef>
            <a:spcAft>
              <a:spcPct val="35000"/>
            </a:spcAft>
            <a:buNone/>
          </a:pPr>
          <a:r>
            <a:rPr lang="en-US" sz="4100" kern="1200">
              <a:latin typeface="Calibri"/>
            </a:rPr>
            <a:t>Subgroup 2</a:t>
          </a:r>
          <a:endParaRPr lang="en-US" sz="4100" kern="1200"/>
        </a:p>
      </dsp:txBody>
      <dsp:txXfrm>
        <a:off x="111076" y="2614596"/>
        <a:ext cx="2376501" cy="2053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F5F80-4782-455B-832D-2830D0A3ABEE}">
      <dsp:nvSpPr>
        <dsp:cNvPr id="0" name=""/>
        <dsp:cNvSpPr/>
      </dsp:nvSpPr>
      <dsp:spPr>
        <a:xfrm>
          <a:off x="4590" y="148771"/>
          <a:ext cx="2510641" cy="86883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rtl="0">
            <a:lnSpc>
              <a:spcPct val="90000"/>
            </a:lnSpc>
            <a:spcBef>
              <a:spcPct val="0"/>
            </a:spcBef>
            <a:spcAft>
              <a:spcPct val="35000"/>
            </a:spcAft>
            <a:buFontTx/>
            <a:buNone/>
          </a:pPr>
          <a:r>
            <a:rPr lang="it-IT" sz="2600" kern="1200" err="1">
              <a:latin typeface="Calibri"/>
            </a:rPr>
            <a:t>Traditional</a:t>
          </a:r>
          <a:r>
            <a:rPr lang="it-IT" sz="2600" kern="1200">
              <a:latin typeface="Calibri"/>
            </a:rPr>
            <a:t> </a:t>
          </a:r>
          <a:r>
            <a:rPr lang="it-IT" sz="2600" kern="1200" err="1">
              <a:latin typeface="Calibri"/>
            </a:rPr>
            <a:t>classification</a:t>
          </a:r>
        </a:p>
      </dsp:txBody>
      <dsp:txXfrm>
        <a:off x="30037" y="174218"/>
        <a:ext cx="2459747" cy="817942"/>
      </dsp:txXfrm>
    </dsp:sp>
    <dsp:sp modelId="{017F1763-5F81-41B1-91DF-31F8F4B0D46F}">
      <dsp:nvSpPr>
        <dsp:cNvPr id="0" name=""/>
        <dsp:cNvSpPr/>
      </dsp:nvSpPr>
      <dsp:spPr>
        <a:xfrm>
          <a:off x="255654" y="1017607"/>
          <a:ext cx="251064" cy="651627"/>
        </a:xfrm>
        <a:custGeom>
          <a:avLst/>
          <a:gdLst/>
          <a:ahLst/>
          <a:cxnLst/>
          <a:rect l="0" t="0" r="0" b="0"/>
          <a:pathLst>
            <a:path>
              <a:moveTo>
                <a:pt x="0" y="0"/>
              </a:moveTo>
              <a:lnTo>
                <a:pt x="0" y="651627"/>
              </a:lnTo>
              <a:lnTo>
                <a:pt x="251064" y="6516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4574C-AEBE-4681-9B92-1D577EDB498A}">
      <dsp:nvSpPr>
        <dsp:cNvPr id="0" name=""/>
        <dsp:cNvSpPr/>
      </dsp:nvSpPr>
      <dsp:spPr>
        <a:xfrm>
          <a:off x="506719" y="1234816"/>
          <a:ext cx="4066362" cy="86883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FontTx/>
            <a:buNone/>
          </a:pPr>
          <a:r>
            <a:rPr lang="it-IT" sz="2400" kern="1200" err="1">
              <a:latin typeface="Calibri"/>
            </a:rPr>
            <a:t>Trained</a:t>
          </a:r>
          <a:r>
            <a:rPr lang="it-IT" sz="2400" kern="1200">
              <a:latin typeface="Calibri"/>
            </a:rPr>
            <a:t> on </a:t>
          </a:r>
          <a:r>
            <a:rPr lang="it-IT" sz="2400" b="1" kern="1200">
              <a:latin typeface="Calibri"/>
            </a:rPr>
            <a:t>70%</a:t>
          </a:r>
        </a:p>
        <a:p>
          <a:pPr marL="0" lvl="0" indent="0" algn="ctr" defTabSz="1066800" rtl="0">
            <a:lnSpc>
              <a:spcPct val="90000"/>
            </a:lnSpc>
            <a:spcBef>
              <a:spcPct val="0"/>
            </a:spcBef>
            <a:spcAft>
              <a:spcPct val="35000"/>
            </a:spcAft>
            <a:buFontTx/>
            <a:buNone/>
          </a:pPr>
          <a:r>
            <a:rPr lang="it-IT" sz="2400" kern="1200" err="1">
              <a:latin typeface="Calibri"/>
            </a:rPr>
            <a:t>Tested</a:t>
          </a:r>
          <a:r>
            <a:rPr lang="it-IT" sz="2400" kern="1200">
              <a:latin typeface="Calibri"/>
            </a:rPr>
            <a:t> on </a:t>
          </a:r>
          <a:r>
            <a:rPr lang="it-IT" sz="2400" b="1" kern="1200">
              <a:latin typeface="Calibri"/>
            </a:rPr>
            <a:t>30%</a:t>
          </a:r>
        </a:p>
      </dsp:txBody>
      <dsp:txXfrm>
        <a:off x="532166" y="1260263"/>
        <a:ext cx="4015468" cy="817942"/>
      </dsp:txXfrm>
    </dsp:sp>
    <dsp:sp modelId="{B4B58578-D713-46E3-8E88-1F6B7EC978A9}">
      <dsp:nvSpPr>
        <dsp:cNvPr id="0" name=""/>
        <dsp:cNvSpPr/>
      </dsp:nvSpPr>
      <dsp:spPr>
        <a:xfrm>
          <a:off x="255654" y="1017607"/>
          <a:ext cx="251064" cy="1737672"/>
        </a:xfrm>
        <a:custGeom>
          <a:avLst/>
          <a:gdLst/>
          <a:ahLst/>
          <a:cxnLst/>
          <a:rect l="0" t="0" r="0" b="0"/>
          <a:pathLst>
            <a:path>
              <a:moveTo>
                <a:pt x="0" y="0"/>
              </a:moveTo>
              <a:lnTo>
                <a:pt x="0" y="1737672"/>
              </a:lnTo>
              <a:lnTo>
                <a:pt x="251064" y="173767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DF5629-8366-4F3B-B7D5-E2473B998896}">
      <dsp:nvSpPr>
        <dsp:cNvPr id="0" name=""/>
        <dsp:cNvSpPr/>
      </dsp:nvSpPr>
      <dsp:spPr>
        <a:xfrm>
          <a:off x="506719" y="2320862"/>
          <a:ext cx="4066362" cy="86883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FontTx/>
            <a:buNone/>
          </a:pPr>
          <a:r>
            <a:rPr lang="it-IT" sz="2400" kern="1200">
              <a:latin typeface="Calibri"/>
            </a:rPr>
            <a:t>Data </a:t>
          </a:r>
          <a:r>
            <a:rPr lang="it-IT" sz="2400" kern="1200" err="1">
              <a:latin typeface="Calibri"/>
            </a:rPr>
            <a:t>overfitting</a:t>
          </a:r>
          <a:r>
            <a:rPr lang="it-IT" sz="2400" kern="1200">
              <a:latin typeface="Calibri"/>
            </a:rPr>
            <a:t> </a:t>
          </a:r>
        </a:p>
        <a:p>
          <a:pPr marL="0" lvl="0" indent="0" algn="ctr" defTabSz="1066800" rtl="0">
            <a:lnSpc>
              <a:spcPct val="90000"/>
            </a:lnSpc>
            <a:spcBef>
              <a:spcPct val="0"/>
            </a:spcBef>
            <a:spcAft>
              <a:spcPct val="35000"/>
            </a:spcAft>
            <a:buFontTx/>
            <a:buNone/>
          </a:pPr>
          <a:r>
            <a:rPr lang="it-IT" sz="2400" kern="1200">
              <a:latin typeface="Calibri"/>
              <a:sym typeface="Wingdings" panose="05000000000000000000" pitchFamily="2" charset="2"/>
            </a:rPr>
            <a:t> Positive </a:t>
          </a:r>
          <a:r>
            <a:rPr lang="it-IT" sz="2400" kern="1200" err="1">
              <a:latin typeface="Calibri"/>
              <a:sym typeface="Wingdings" panose="05000000000000000000" pitchFamily="2" charset="2"/>
            </a:rPr>
            <a:t>results</a:t>
          </a:r>
          <a:r>
            <a:rPr lang="it-IT" sz="2400" kern="1200">
              <a:latin typeface="Calibri"/>
              <a:sym typeface="Wingdings" panose="05000000000000000000" pitchFamily="2" charset="2"/>
            </a:rPr>
            <a:t> </a:t>
          </a:r>
          <a:r>
            <a:rPr lang="it-IT" sz="2400" kern="1200" err="1">
              <a:latin typeface="Calibri"/>
              <a:sym typeface="Wingdings" panose="05000000000000000000" pitchFamily="2" charset="2"/>
            </a:rPr>
            <a:t>inflation</a:t>
          </a:r>
          <a:endParaRPr lang="it-IT" sz="2400" kern="1200">
            <a:latin typeface="Calibri"/>
          </a:endParaRPr>
        </a:p>
      </dsp:txBody>
      <dsp:txXfrm>
        <a:off x="532166" y="2346309"/>
        <a:ext cx="4015468" cy="817942"/>
      </dsp:txXfrm>
    </dsp:sp>
    <dsp:sp modelId="{ABDF5A01-2AC2-4D08-9796-BA3E43529695}">
      <dsp:nvSpPr>
        <dsp:cNvPr id="0" name=""/>
        <dsp:cNvSpPr/>
      </dsp:nvSpPr>
      <dsp:spPr>
        <a:xfrm>
          <a:off x="255654" y="1017607"/>
          <a:ext cx="251064" cy="2823717"/>
        </a:xfrm>
        <a:custGeom>
          <a:avLst/>
          <a:gdLst/>
          <a:ahLst/>
          <a:cxnLst/>
          <a:rect l="0" t="0" r="0" b="0"/>
          <a:pathLst>
            <a:path>
              <a:moveTo>
                <a:pt x="0" y="0"/>
              </a:moveTo>
              <a:lnTo>
                <a:pt x="0" y="2823717"/>
              </a:lnTo>
              <a:lnTo>
                <a:pt x="251064" y="282371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70532-D3E0-4285-A6C2-2C3091126FA7}">
      <dsp:nvSpPr>
        <dsp:cNvPr id="0" name=""/>
        <dsp:cNvSpPr/>
      </dsp:nvSpPr>
      <dsp:spPr>
        <a:xfrm>
          <a:off x="506719" y="3406907"/>
          <a:ext cx="4066362" cy="86883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FontTx/>
            <a:buNone/>
          </a:pPr>
          <a:r>
            <a:rPr lang="it-IT" sz="2400" kern="1200" err="1">
              <a:latin typeface="Calibri"/>
            </a:rPr>
            <a:t>Less</a:t>
          </a:r>
          <a:r>
            <a:rPr lang="it-IT" sz="2400" kern="1200">
              <a:latin typeface="Calibri"/>
            </a:rPr>
            <a:t> </a:t>
          </a:r>
          <a:r>
            <a:rPr lang="it-IT" sz="2400" kern="1200" err="1">
              <a:latin typeface="Calibri"/>
            </a:rPr>
            <a:t>affected</a:t>
          </a:r>
          <a:r>
            <a:rPr lang="it-IT" sz="2400" kern="1200">
              <a:latin typeface="Calibri"/>
            </a:rPr>
            <a:t> by data inter-</a:t>
          </a:r>
          <a:r>
            <a:rPr lang="it-IT" sz="2400" kern="1200" err="1">
              <a:latin typeface="Calibri"/>
            </a:rPr>
            <a:t>subject</a:t>
          </a:r>
          <a:r>
            <a:rPr lang="it-IT" sz="2400" kern="1200">
              <a:latin typeface="Calibri"/>
            </a:rPr>
            <a:t> </a:t>
          </a:r>
          <a:r>
            <a:rPr lang="it-IT" sz="2400" kern="1200" err="1">
              <a:latin typeface="Calibri"/>
            </a:rPr>
            <a:t>variability</a:t>
          </a:r>
          <a:endParaRPr lang="it-IT" sz="2400" kern="1200">
            <a:latin typeface="Calibri"/>
          </a:endParaRPr>
        </a:p>
      </dsp:txBody>
      <dsp:txXfrm>
        <a:off x="532166" y="3432354"/>
        <a:ext cx="4015468" cy="817942"/>
      </dsp:txXfrm>
    </dsp:sp>
    <dsp:sp modelId="{DC8B04DA-5EF7-4019-AF41-95FE6A417942}">
      <dsp:nvSpPr>
        <dsp:cNvPr id="0" name=""/>
        <dsp:cNvSpPr/>
      </dsp:nvSpPr>
      <dsp:spPr>
        <a:xfrm>
          <a:off x="4505370" y="148771"/>
          <a:ext cx="2510641" cy="86883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it-IT" sz="2600" kern="1200"/>
            <a:t>LOSO</a:t>
          </a:r>
        </a:p>
      </dsp:txBody>
      <dsp:txXfrm>
        <a:off x="4530817" y="174218"/>
        <a:ext cx="2459747" cy="817942"/>
      </dsp:txXfrm>
    </dsp:sp>
    <dsp:sp modelId="{1049DBAF-B8CB-4B50-BD88-3403E3182779}">
      <dsp:nvSpPr>
        <dsp:cNvPr id="0" name=""/>
        <dsp:cNvSpPr/>
      </dsp:nvSpPr>
      <dsp:spPr>
        <a:xfrm>
          <a:off x="4756435" y="1017607"/>
          <a:ext cx="251064" cy="651627"/>
        </a:xfrm>
        <a:custGeom>
          <a:avLst/>
          <a:gdLst/>
          <a:ahLst/>
          <a:cxnLst/>
          <a:rect l="0" t="0" r="0" b="0"/>
          <a:pathLst>
            <a:path>
              <a:moveTo>
                <a:pt x="0" y="0"/>
              </a:moveTo>
              <a:lnTo>
                <a:pt x="0" y="651627"/>
              </a:lnTo>
              <a:lnTo>
                <a:pt x="251064" y="65162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10AE31-EF78-4214-ACB0-79B570F11235}">
      <dsp:nvSpPr>
        <dsp:cNvPr id="0" name=""/>
        <dsp:cNvSpPr/>
      </dsp:nvSpPr>
      <dsp:spPr>
        <a:xfrm>
          <a:off x="5007499" y="1234816"/>
          <a:ext cx="4066362" cy="86883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it-IT" sz="2400" kern="1200" err="1"/>
            <a:t>Trained</a:t>
          </a:r>
          <a:r>
            <a:rPr lang="it-IT" sz="2400" kern="1200"/>
            <a:t> on </a:t>
          </a:r>
          <a:r>
            <a:rPr lang="it-IT" sz="2400" b="1" kern="1200"/>
            <a:t>N-1</a:t>
          </a:r>
          <a:r>
            <a:rPr lang="it-IT" sz="2400" kern="1200"/>
            <a:t> </a:t>
          </a:r>
          <a:r>
            <a:rPr lang="it-IT" sz="2400" kern="1200" err="1"/>
            <a:t>subjects</a:t>
          </a:r>
          <a:r>
            <a:rPr lang="it-IT" sz="2400" kern="1200">
              <a:latin typeface="Calibri"/>
            </a:rPr>
            <a:t> </a:t>
          </a:r>
          <a:endParaRPr lang="it-IT" sz="2400" kern="1200"/>
        </a:p>
        <a:p>
          <a:pPr marL="0" lvl="0" indent="0" algn="ctr" defTabSz="1066800">
            <a:lnSpc>
              <a:spcPct val="90000"/>
            </a:lnSpc>
            <a:spcBef>
              <a:spcPct val="0"/>
            </a:spcBef>
            <a:spcAft>
              <a:spcPct val="35000"/>
            </a:spcAft>
            <a:buNone/>
          </a:pPr>
          <a:r>
            <a:rPr lang="it-IT" sz="2400" kern="1200" err="1"/>
            <a:t>Tested</a:t>
          </a:r>
          <a:r>
            <a:rPr lang="it-IT" sz="2400" kern="1200"/>
            <a:t> on the </a:t>
          </a:r>
          <a:r>
            <a:rPr lang="it-IT" sz="2400" b="1" i="1" kern="1200" err="1"/>
            <a:t>left</a:t>
          </a:r>
          <a:r>
            <a:rPr lang="it-IT" sz="2400" b="1" i="1" kern="1200"/>
            <a:t>-out</a:t>
          </a:r>
          <a:r>
            <a:rPr lang="it-IT" sz="2400" kern="1200"/>
            <a:t> </a:t>
          </a:r>
          <a:r>
            <a:rPr lang="it-IT" sz="2400" kern="1200" err="1"/>
            <a:t>subject</a:t>
          </a:r>
          <a:endParaRPr lang="it-IT" sz="2400" kern="1200"/>
        </a:p>
      </dsp:txBody>
      <dsp:txXfrm>
        <a:off x="5032946" y="1260263"/>
        <a:ext cx="4015468" cy="817942"/>
      </dsp:txXfrm>
    </dsp:sp>
    <dsp:sp modelId="{99448BB7-D241-4C73-B553-BDE045770C09}">
      <dsp:nvSpPr>
        <dsp:cNvPr id="0" name=""/>
        <dsp:cNvSpPr/>
      </dsp:nvSpPr>
      <dsp:spPr>
        <a:xfrm>
          <a:off x="4756435" y="1017607"/>
          <a:ext cx="251064" cy="1737672"/>
        </a:xfrm>
        <a:custGeom>
          <a:avLst/>
          <a:gdLst/>
          <a:ahLst/>
          <a:cxnLst/>
          <a:rect l="0" t="0" r="0" b="0"/>
          <a:pathLst>
            <a:path>
              <a:moveTo>
                <a:pt x="0" y="0"/>
              </a:moveTo>
              <a:lnTo>
                <a:pt x="0" y="1737672"/>
              </a:lnTo>
              <a:lnTo>
                <a:pt x="251064" y="173767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EF2A17-3CF3-4E61-B4ED-D1C0CED48763}">
      <dsp:nvSpPr>
        <dsp:cNvPr id="0" name=""/>
        <dsp:cNvSpPr/>
      </dsp:nvSpPr>
      <dsp:spPr>
        <a:xfrm>
          <a:off x="5007499" y="2320862"/>
          <a:ext cx="4066362" cy="86883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it-IT" sz="2400" b="1" i="0" kern="1200" err="1"/>
            <a:t>Preferable</a:t>
          </a:r>
          <a:r>
            <a:rPr lang="it-IT" sz="2400" b="1" i="0" kern="1200"/>
            <a:t> </a:t>
          </a:r>
          <a:r>
            <a:rPr lang="it-IT" sz="2400" b="1" i="0" kern="1200" err="1"/>
            <a:t>method</a:t>
          </a:r>
          <a:endParaRPr lang="it-IT" sz="2400" b="1" i="0" kern="1200"/>
        </a:p>
      </dsp:txBody>
      <dsp:txXfrm>
        <a:off x="5032946" y="2346309"/>
        <a:ext cx="4015468" cy="81794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7D58A08-A15A-4C04-BB8A-1EE48D0160CF}" type="datetimeFigureOut">
              <a:rPr lang="it-IT" smtClean="0"/>
              <a:t>08/02/2023</a:t>
            </a:fld>
            <a:endParaRPr lang="it-IT"/>
          </a:p>
        </p:txBody>
      </p:sp>
      <p:sp>
        <p:nvSpPr>
          <p:cNvPr id="4" name="Segnaposto piè di pagina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56BB7062-2C0D-46B7-9F71-552E63D1E68E}" type="slidenum">
              <a:rPr lang="it-IT" smtClean="0"/>
              <a:t>‹#›</a:t>
            </a:fld>
            <a:endParaRPr lang="it-IT"/>
          </a:p>
        </p:txBody>
      </p:sp>
    </p:spTree>
    <p:extLst>
      <p:ext uri="{BB962C8B-B14F-4D97-AF65-F5344CB8AC3E}">
        <p14:creationId xmlns:p14="http://schemas.microsoft.com/office/powerpoint/2010/main" val="3102294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CCC74D93-7552-AC42-BF20-1F1AE8AED51E}" type="datetimeFigureOut">
              <a:rPr lang="it-IT" smtClean="0"/>
              <a:t>08/02/2023</a:t>
            </a:fld>
            <a:endParaRPr lang="it-IT"/>
          </a:p>
        </p:txBody>
      </p:sp>
      <p:sp>
        <p:nvSpPr>
          <p:cNvPr id="4" name="Segnaposto immagin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FAD83C28-CC22-BD40-A4FE-E7644CE261EB}" type="slidenum">
              <a:rPr lang="it-IT" smtClean="0"/>
              <a:t>‹#›</a:t>
            </a:fld>
            <a:endParaRPr lang="it-IT"/>
          </a:p>
        </p:txBody>
      </p:sp>
    </p:spTree>
    <p:extLst>
      <p:ext uri="{BB962C8B-B14F-4D97-AF65-F5344CB8AC3E}">
        <p14:creationId xmlns:p14="http://schemas.microsoft.com/office/powerpoint/2010/main" val="196314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AD83C28-CC22-BD40-A4FE-E7644CE261EB}" type="slidenum">
              <a:rPr lang="it-IT" smtClean="0"/>
              <a:t>1</a:t>
            </a:fld>
            <a:endParaRPr lang="it-IT"/>
          </a:p>
        </p:txBody>
      </p:sp>
    </p:spTree>
    <p:extLst>
      <p:ext uri="{BB962C8B-B14F-4D97-AF65-F5344CB8AC3E}">
        <p14:creationId xmlns:p14="http://schemas.microsoft.com/office/powerpoint/2010/main" val="196479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3600" b="1">
                <a:solidFill>
                  <a:schemeClr val="bg1"/>
                </a:solidFill>
                <a:latin typeface="Century Gothic" panose="020B0502020202020204" pitchFamily="34" charset="0"/>
              </a:defRPr>
            </a:lvl1pPr>
          </a:lstStyle>
          <a:p>
            <a:pPr lvl="0"/>
            <a:r>
              <a:rPr lang="it-IT"/>
              <a:t>Fare clic per inserire </a:t>
            </a:r>
          </a:p>
          <a:p>
            <a:pPr lvl="0"/>
            <a:r>
              <a:rPr lang="it-IT"/>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2400" b="1">
                <a:solidFill>
                  <a:schemeClr val="bg1"/>
                </a:solidFill>
                <a:latin typeface="Century Gothic" panose="020B0502020202020204" pitchFamily="34" charset="0"/>
              </a:defRPr>
            </a:lvl1pPr>
          </a:lstStyle>
          <a:p>
            <a:pPr lvl="0"/>
            <a:r>
              <a:rPr lang="it-IT"/>
              <a:t>Nome Cognome</a:t>
            </a:r>
          </a:p>
        </p:txBody>
      </p:sp>
      <p:sp>
        <p:nvSpPr>
          <p:cNvPr id="8" name="Segnaposto testo 7"/>
          <p:cNvSpPr>
            <a:spLocks noGrp="1"/>
          </p:cNvSpPr>
          <p:nvPr>
            <p:ph type="body" sz="quarter" idx="12" hasCustomPrompt="1"/>
          </p:nvPr>
        </p:nvSpPr>
        <p:spPr>
          <a:xfrm>
            <a:off x="4751918" y="5877942"/>
            <a:ext cx="7105649" cy="791418"/>
          </a:xfrm>
          <a:prstGeom prst="rect">
            <a:avLst/>
          </a:prstGeom>
        </p:spPr>
        <p:txBody>
          <a:bodyPr/>
          <a:lstStyle>
            <a:lvl1pPr marL="0" indent="0">
              <a:buNone/>
              <a:defRPr sz="2000" baseline="0">
                <a:solidFill>
                  <a:schemeClr val="bg1"/>
                </a:solidFill>
                <a:latin typeface="Century Gothic" panose="020B0502020202020204" pitchFamily="34" charset="0"/>
              </a:defRPr>
            </a:lvl1pPr>
          </a:lstStyle>
          <a:p>
            <a:pPr lvl="0"/>
            <a:r>
              <a:rPr lang="it-IT"/>
              <a:t>Dipartimento/Struttura </a:t>
            </a:r>
            <a:r>
              <a:rPr lang="it-IT" err="1"/>
              <a:t>xxxxxx</a:t>
            </a:r>
            <a:r>
              <a:rPr lang="it-IT"/>
              <a:t> </a:t>
            </a:r>
            <a:r>
              <a:rPr lang="it-IT" err="1"/>
              <a:t>xxxxxxxxxxxx</a:t>
            </a:r>
            <a:r>
              <a:rPr lang="it-IT"/>
              <a:t> </a:t>
            </a:r>
            <a:r>
              <a:rPr lang="it-IT" err="1"/>
              <a:t>xxxxxxxx</a:t>
            </a:r>
            <a:r>
              <a:rPr lang="it-IT"/>
              <a:t> </a:t>
            </a:r>
            <a:r>
              <a:rPr lang="it-IT" err="1"/>
              <a:t>xxxxx</a:t>
            </a:r>
            <a:r>
              <a:rPr lang="it-IT"/>
              <a:t> </a:t>
            </a:r>
            <a:r>
              <a:rPr lang="it-IT" err="1"/>
              <a:t>xxxxxxxxxxxxxxxxxxx</a:t>
            </a:r>
            <a:r>
              <a:rPr lang="it-IT"/>
              <a:t> </a:t>
            </a:r>
            <a:r>
              <a:rPr lang="it-IT" err="1"/>
              <a:t>xxxxx</a:t>
            </a:r>
            <a:endParaRPr lang="it-IT"/>
          </a:p>
        </p:txBody>
      </p:sp>
    </p:spTree>
    <p:extLst>
      <p:ext uri="{BB962C8B-B14F-4D97-AF65-F5344CB8AC3E}">
        <p14:creationId xmlns:p14="http://schemas.microsoft.com/office/powerpoint/2010/main" val="25667256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985612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292978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Tree>
    <p:extLst>
      <p:ext uri="{BB962C8B-B14F-4D97-AF65-F5344CB8AC3E}">
        <p14:creationId xmlns:p14="http://schemas.microsoft.com/office/powerpoint/2010/main" val="231294272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78664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a:prstGeom prst="rect">
            <a:avLst/>
          </a:prstGeo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extLst>
      <p:ext uri="{BB962C8B-B14F-4D97-AF65-F5344CB8AC3E}">
        <p14:creationId xmlns:p14="http://schemas.microsoft.com/office/powerpoint/2010/main" val="154581562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a:prstGeom prst="rect">
            <a:avLst/>
          </a:prstGeo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extLst>
      <p:ext uri="{BB962C8B-B14F-4D97-AF65-F5344CB8AC3E}">
        <p14:creationId xmlns:p14="http://schemas.microsoft.com/office/powerpoint/2010/main" val="22001874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testo verticale 2"/>
          <p:cNvSpPr>
            <a:spLocks noGrp="1"/>
          </p:cNvSpPr>
          <p:nvPr>
            <p:ph type="body" orient="vert" idx="1"/>
          </p:nvPr>
        </p:nvSpPr>
        <p:spPr>
          <a:xfrm>
            <a:off x="609600" y="1600201"/>
            <a:ext cx="10972800" cy="4525963"/>
          </a:xfrm>
          <a:prstGeom prst="rect">
            <a:avLst/>
          </a:prstGeo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94544692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a:prstGeom prst="rect">
            <a:avLst/>
          </a:prstGeo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a:prstGeom prst="rect">
            <a:avLst/>
          </a:prstGeo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35847771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yout COPERTINA">
    <p:spTree>
      <p:nvGrpSpPr>
        <p:cNvPr id="1" name=""/>
        <p:cNvGrpSpPr/>
        <p:nvPr/>
      </p:nvGrpSpPr>
      <p:grpSpPr>
        <a:xfrm>
          <a:off x="0" y="0"/>
          <a:ext cx="0" cy="0"/>
          <a:chOff x="0" y="0"/>
          <a:chExt cx="0" cy="0"/>
        </a:xfrm>
      </p:grpSpPr>
      <p:sp>
        <p:nvSpPr>
          <p:cNvPr id="3" name="Segnaposto testo 2"/>
          <p:cNvSpPr>
            <a:spLocks noGrp="1"/>
          </p:cNvSpPr>
          <p:nvPr>
            <p:ph type="body" sz="quarter" idx="10" hasCustomPrompt="1"/>
          </p:nvPr>
        </p:nvSpPr>
        <p:spPr>
          <a:xfrm>
            <a:off x="4751851" y="548680"/>
            <a:ext cx="6913364" cy="4536504"/>
          </a:xfrm>
          <a:prstGeom prst="rect">
            <a:avLst/>
          </a:prstGeom>
        </p:spPr>
        <p:txBody>
          <a:bodyPr anchor="ctr" anchorCtr="0"/>
          <a:lstStyle>
            <a:lvl1pPr marL="0" indent="0">
              <a:buNone/>
              <a:defRPr sz="2700" b="1">
                <a:solidFill>
                  <a:schemeClr val="bg1"/>
                </a:solidFill>
                <a:latin typeface="Century Gothic" panose="020B0502020202020204" pitchFamily="34" charset="0"/>
              </a:defRPr>
            </a:lvl1pPr>
          </a:lstStyle>
          <a:p>
            <a:pPr lvl="0"/>
            <a:r>
              <a:rPr lang="it-IT"/>
              <a:t>Fare clic per inserire </a:t>
            </a:r>
          </a:p>
          <a:p>
            <a:pPr lvl="0"/>
            <a:r>
              <a:rPr lang="it-IT"/>
              <a:t>il titolo della presentazione</a:t>
            </a:r>
          </a:p>
        </p:txBody>
      </p:sp>
      <p:sp>
        <p:nvSpPr>
          <p:cNvPr id="6" name="Segnaposto testo 5"/>
          <p:cNvSpPr>
            <a:spLocks noGrp="1"/>
          </p:cNvSpPr>
          <p:nvPr>
            <p:ph type="body" sz="quarter" idx="11" hasCustomPrompt="1"/>
          </p:nvPr>
        </p:nvSpPr>
        <p:spPr>
          <a:xfrm>
            <a:off x="4751917" y="5379814"/>
            <a:ext cx="7008283" cy="425450"/>
          </a:xfrm>
          <a:prstGeom prst="rect">
            <a:avLst/>
          </a:prstGeom>
        </p:spPr>
        <p:txBody>
          <a:bodyPr/>
          <a:lstStyle>
            <a:lvl1pPr marL="0" indent="0">
              <a:buNone/>
              <a:defRPr sz="1800" b="1">
                <a:solidFill>
                  <a:schemeClr val="bg1"/>
                </a:solidFill>
                <a:latin typeface="Century Gothic" panose="020B0502020202020204" pitchFamily="34" charset="0"/>
              </a:defRPr>
            </a:lvl1pPr>
          </a:lstStyle>
          <a:p>
            <a:pPr lvl="0"/>
            <a:r>
              <a:rPr lang="it-IT"/>
              <a:t>Nome Cognome</a:t>
            </a:r>
          </a:p>
        </p:txBody>
      </p:sp>
      <p:sp>
        <p:nvSpPr>
          <p:cNvPr id="8" name="Segnaposto testo 7"/>
          <p:cNvSpPr>
            <a:spLocks noGrp="1"/>
          </p:cNvSpPr>
          <p:nvPr>
            <p:ph type="body" sz="quarter" idx="12" hasCustomPrompt="1"/>
          </p:nvPr>
        </p:nvSpPr>
        <p:spPr>
          <a:xfrm>
            <a:off x="4751919" y="5877942"/>
            <a:ext cx="7105649" cy="791418"/>
          </a:xfrm>
          <a:prstGeom prst="rect">
            <a:avLst/>
          </a:prstGeom>
        </p:spPr>
        <p:txBody>
          <a:bodyPr/>
          <a:lstStyle>
            <a:lvl1pPr marL="0" indent="0">
              <a:buNone/>
              <a:defRPr sz="1500" baseline="0">
                <a:solidFill>
                  <a:schemeClr val="bg1"/>
                </a:solidFill>
                <a:latin typeface="Century Gothic" panose="020B0502020202020204" pitchFamily="34" charset="0"/>
              </a:defRPr>
            </a:lvl1pPr>
          </a:lstStyle>
          <a:p>
            <a:pPr lvl="0"/>
            <a:r>
              <a:rPr lang="it-IT"/>
              <a:t>Dipartimento/Struttura </a:t>
            </a:r>
            <a:r>
              <a:rPr lang="it-IT" err="1"/>
              <a:t>xxxxxx</a:t>
            </a:r>
            <a:r>
              <a:rPr lang="it-IT"/>
              <a:t> </a:t>
            </a:r>
            <a:r>
              <a:rPr lang="it-IT" err="1"/>
              <a:t>xxxxxxxxxxxx</a:t>
            </a:r>
            <a:r>
              <a:rPr lang="it-IT"/>
              <a:t> </a:t>
            </a:r>
            <a:r>
              <a:rPr lang="it-IT" err="1"/>
              <a:t>xxxxxxxx</a:t>
            </a:r>
            <a:r>
              <a:rPr lang="it-IT"/>
              <a:t> </a:t>
            </a:r>
            <a:r>
              <a:rPr lang="it-IT" err="1"/>
              <a:t>xxxxx</a:t>
            </a:r>
            <a:r>
              <a:rPr lang="it-IT"/>
              <a:t> </a:t>
            </a:r>
            <a:r>
              <a:rPr lang="it-IT" err="1"/>
              <a:t>xxxxxxxxxxxxxxxxxxx</a:t>
            </a:r>
            <a:r>
              <a:rPr lang="it-IT"/>
              <a:t> </a:t>
            </a:r>
            <a:r>
              <a:rPr lang="it-IT" err="1"/>
              <a:t>xxxxx</a:t>
            </a:r>
            <a:endParaRPr lang="it-IT"/>
          </a:p>
        </p:txBody>
      </p:sp>
    </p:spTree>
    <p:extLst>
      <p:ext uri="{BB962C8B-B14F-4D97-AF65-F5344CB8AC3E}">
        <p14:creationId xmlns:p14="http://schemas.microsoft.com/office/powerpoint/2010/main" val="41979450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con punto elenco">
    <p:spTree>
      <p:nvGrpSpPr>
        <p:cNvPr id="1" name=""/>
        <p:cNvGrpSpPr/>
        <p:nvPr/>
      </p:nvGrpSpPr>
      <p:grpSpPr>
        <a:xfrm>
          <a:off x="0" y="0"/>
          <a:ext cx="0" cy="0"/>
          <a:chOff x="0" y="0"/>
          <a:chExt cx="0" cy="0"/>
        </a:xfrm>
      </p:grpSpPr>
      <p:sp>
        <p:nvSpPr>
          <p:cNvPr id="8" name="Segnaposto testo 7"/>
          <p:cNvSpPr>
            <a:spLocks noGrp="1"/>
          </p:cNvSpPr>
          <p:nvPr>
            <p:ph type="body" sz="quarter" idx="11" hasCustomPrompt="1"/>
          </p:nvPr>
        </p:nvSpPr>
        <p:spPr>
          <a:xfrm>
            <a:off x="527051" y="1412876"/>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a:t>Fare clic per modificare il testo</a:t>
            </a:r>
          </a:p>
        </p:txBody>
      </p:sp>
      <p:sp>
        <p:nvSpPr>
          <p:cNvPr id="10" name="Segnaposto testo 9"/>
          <p:cNvSpPr>
            <a:spLocks noGrp="1"/>
          </p:cNvSpPr>
          <p:nvPr>
            <p:ph type="body" sz="quarter" idx="12" hasCustomPrompt="1"/>
          </p:nvPr>
        </p:nvSpPr>
        <p:spPr>
          <a:xfrm>
            <a:off x="527051" y="1989138"/>
            <a:ext cx="11233149" cy="3960812"/>
          </a:xfrm>
          <a:prstGeom prst="rect">
            <a:avLst/>
          </a:prstGeom>
        </p:spPr>
        <p:txBody>
          <a:bodyPr/>
          <a:lstStyle>
            <a:lvl1pPr marL="285750" indent="-285750">
              <a:buFont typeface="Wingdings" panose="05000000000000000000" pitchFamily="2" charset="2"/>
              <a:buChar char="§"/>
              <a:defRPr sz="1800" baseline="0">
                <a:latin typeface="Century Gothic" panose="020B0502020202020204" pitchFamily="34" charset="0"/>
              </a:defRPr>
            </a:lvl1pPr>
            <a:lvl2pPr marL="742950" indent="-285750">
              <a:buFont typeface="Wingdings" panose="05000000000000000000" pitchFamily="2" charset="2"/>
              <a:buChar char="§"/>
              <a:defRPr sz="1800">
                <a:latin typeface="Century Gothic" panose="020B0502020202020204" pitchFamily="34" charset="0"/>
              </a:defRPr>
            </a:lvl2pPr>
          </a:lstStyle>
          <a:p>
            <a:pPr lvl="1"/>
            <a:r>
              <a:rPr lang="it-IT"/>
              <a:t>Fare clic per modificare il punto elenco uno</a:t>
            </a:r>
          </a:p>
          <a:p>
            <a:pPr lvl="1"/>
            <a:r>
              <a:rPr lang="it-IT"/>
              <a:t>Fare clic per modificare il punto elenco due</a:t>
            </a:r>
          </a:p>
          <a:p>
            <a:pPr lvl="1"/>
            <a:r>
              <a:rPr lang="it-IT"/>
              <a:t>Fare clic per modificare il punto elenco tre</a:t>
            </a:r>
          </a:p>
          <a:p>
            <a:pPr lvl="1"/>
            <a:r>
              <a:rPr lang="it-IT"/>
              <a:t>Fare clic per modificare il punto elenco quattro</a:t>
            </a:r>
          </a:p>
        </p:txBody>
      </p:sp>
      <p:sp>
        <p:nvSpPr>
          <p:cNvPr id="16" name="Segnaposto testo 7"/>
          <p:cNvSpPr>
            <a:spLocks noGrp="1"/>
          </p:cNvSpPr>
          <p:nvPr>
            <p:ph type="body" sz="quarter" idx="10"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a:t>Fare clic per modificare il titolo della diapositiva</a:t>
            </a:r>
          </a:p>
        </p:txBody>
      </p:sp>
    </p:spTree>
    <p:extLst>
      <p:ext uri="{BB962C8B-B14F-4D97-AF65-F5344CB8AC3E}">
        <p14:creationId xmlns:p14="http://schemas.microsoft.com/office/powerpoint/2010/main" val="30438535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semplice">
    <p:spTree>
      <p:nvGrpSpPr>
        <p:cNvPr id="1" name=""/>
        <p:cNvGrpSpPr/>
        <p:nvPr/>
      </p:nvGrpSpPr>
      <p:grpSpPr>
        <a:xfrm>
          <a:off x="0" y="0"/>
          <a:ext cx="0" cy="0"/>
          <a:chOff x="0" y="0"/>
          <a:chExt cx="0" cy="0"/>
        </a:xfrm>
      </p:grpSpPr>
      <p:sp>
        <p:nvSpPr>
          <p:cNvPr id="7" name="Segnaposto testo 7"/>
          <p:cNvSpPr>
            <a:spLocks noGrp="1"/>
          </p:cNvSpPr>
          <p:nvPr>
            <p:ph type="body" sz="quarter" idx="10"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a:t>Fare clic per modificare il titolo della diapositiva</a:t>
            </a:r>
          </a:p>
        </p:txBody>
      </p:sp>
      <p:sp>
        <p:nvSpPr>
          <p:cNvPr id="9" name="Segnaposto testo 7"/>
          <p:cNvSpPr>
            <a:spLocks noGrp="1"/>
          </p:cNvSpPr>
          <p:nvPr>
            <p:ph type="body" sz="quarter" idx="11" hasCustomPrompt="1"/>
          </p:nvPr>
        </p:nvSpPr>
        <p:spPr>
          <a:xfrm>
            <a:off x="527051" y="1412875"/>
            <a:ext cx="11233149" cy="4608413"/>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a:t>Fare clic per modificare il testo</a:t>
            </a:r>
          </a:p>
        </p:txBody>
      </p:sp>
    </p:spTree>
    <p:extLst>
      <p:ext uri="{BB962C8B-B14F-4D97-AF65-F5344CB8AC3E}">
        <p14:creationId xmlns:p14="http://schemas.microsoft.com/office/powerpoint/2010/main" val="34181576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con grafico">
    <p:spTree>
      <p:nvGrpSpPr>
        <p:cNvPr id="1" name=""/>
        <p:cNvGrpSpPr/>
        <p:nvPr/>
      </p:nvGrpSpPr>
      <p:grpSpPr>
        <a:xfrm>
          <a:off x="0" y="0"/>
          <a:ext cx="0" cy="0"/>
          <a:chOff x="0" y="0"/>
          <a:chExt cx="0" cy="0"/>
        </a:xfrm>
      </p:grpSpPr>
      <p:sp>
        <p:nvSpPr>
          <p:cNvPr id="9" name="Segnaposto grafico 8"/>
          <p:cNvSpPr>
            <a:spLocks noGrp="1"/>
          </p:cNvSpPr>
          <p:nvPr>
            <p:ph type="chart" sz="quarter" idx="10" hasCustomPrompt="1"/>
          </p:nvPr>
        </p:nvSpPr>
        <p:spPr>
          <a:xfrm>
            <a:off x="911026" y="2781300"/>
            <a:ext cx="10369551" cy="3024188"/>
          </a:xfrm>
          <a:prstGeom prst="rect">
            <a:avLst/>
          </a:prstGeom>
        </p:spPr>
        <p:txBody>
          <a:bodyPr/>
          <a:lstStyle>
            <a:lvl1pPr marL="0" indent="0">
              <a:buNone/>
              <a:defRPr sz="1800" baseline="0">
                <a:latin typeface="Century Gothic" panose="020B0502020202020204" pitchFamily="34" charset="0"/>
              </a:defRPr>
            </a:lvl1pPr>
          </a:lstStyle>
          <a:p>
            <a:r>
              <a:rPr lang="it-IT"/>
              <a:t>Fare clic sull’icona per inserire un grafico</a:t>
            </a:r>
          </a:p>
        </p:txBody>
      </p:sp>
      <p:sp>
        <p:nvSpPr>
          <p:cNvPr id="11" name="Segnaposto testo 7"/>
          <p:cNvSpPr>
            <a:spLocks noGrp="1"/>
          </p:cNvSpPr>
          <p:nvPr>
            <p:ph type="body" sz="quarter" idx="12" hasCustomPrompt="1"/>
          </p:nvPr>
        </p:nvSpPr>
        <p:spPr>
          <a:xfrm>
            <a:off x="527051" y="1412876"/>
            <a:ext cx="11233149" cy="431949"/>
          </a:xfrm>
          <a:prstGeom prst="rect">
            <a:avLst/>
          </a:prstGeom>
        </p:spPr>
        <p:txBody>
          <a:bodyPr/>
          <a:lstStyle>
            <a:lvl1pPr marL="0" indent="0">
              <a:buFont typeface="Arial" panose="020B0604020202020204" pitchFamily="34" charset="0"/>
              <a:buNone/>
              <a:defRPr sz="1800" baseline="0">
                <a:latin typeface="Century Gothic" panose="020B0502020202020204" pitchFamily="34" charset="0"/>
              </a:defRPr>
            </a:lvl1pPr>
          </a:lstStyle>
          <a:p>
            <a:pPr lvl="0"/>
            <a:r>
              <a:rPr lang="it-IT"/>
              <a:t>Fare clic per modificare il testo</a:t>
            </a:r>
          </a:p>
        </p:txBody>
      </p:sp>
      <p:sp>
        <p:nvSpPr>
          <p:cNvPr id="6" name="Segnaposto testo 7"/>
          <p:cNvSpPr>
            <a:spLocks noGrp="1"/>
          </p:cNvSpPr>
          <p:nvPr>
            <p:ph type="body" sz="quarter" idx="13"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a:t>Fare clic per modificare il titolo della diapositiva</a:t>
            </a:r>
          </a:p>
        </p:txBody>
      </p:sp>
    </p:spTree>
    <p:extLst>
      <p:ext uri="{BB962C8B-B14F-4D97-AF65-F5344CB8AC3E}">
        <p14:creationId xmlns:p14="http://schemas.microsoft.com/office/powerpoint/2010/main" val="5558334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con immagine">
    <p:spTree>
      <p:nvGrpSpPr>
        <p:cNvPr id="1" name=""/>
        <p:cNvGrpSpPr/>
        <p:nvPr/>
      </p:nvGrpSpPr>
      <p:grpSpPr>
        <a:xfrm>
          <a:off x="0" y="0"/>
          <a:ext cx="0" cy="0"/>
          <a:chOff x="0" y="0"/>
          <a:chExt cx="0" cy="0"/>
        </a:xfrm>
      </p:grpSpPr>
      <p:sp>
        <p:nvSpPr>
          <p:cNvPr id="11" name="Segnaposto immagine 10"/>
          <p:cNvSpPr>
            <a:spLocks noGrp="1"/>
          </p:cNvSpPr>
          <p:nvPr>
            <p:ph type="pic" sz="quarter" idx="10" hasCustomPrompt="1"/>
          </p:nvPr>
        </p:nvSpPr>
        <p:spPr>
          <a:xfrm>
            <a:off x="1534584" y="1700809"/>
            <a:ext cx="9122833" cy="4105275"/>
          </a:xfrm>
          <a:prstGeom prst="rect">
            <a:avLst/>
          </a:prstGeom>
        </p:spPr>
        <p:txBody>
          <a:bodyPr/>
          <a:lstStyle>
            <a:lvl1pPr marL="0" indent="0">
              <a:buNone/>
              <a:defRPr sz="1800">
                <a:latin typeface="Century Gothic" panose="020B0502020202020204" pitchFamily="34" charset="0"/>
              </a:defRPr>
            </a:lvl1pPr>
          </a:lstStyle>
          <a:p>
            <a:r>
              <a:rPr lang="it-IT"/>
              <a:t>Fare clic sull’icona per inserire un’immagine</a:t>
            </a:r>
          </a:p>
        </p:txBody>
      </p:sp>
      <p:sp>
        <p:nvSpPr>
          <p:cNvPr id="5" name="Segnaposto testo 7"/>
          <p:cNvSpPr>
            <a:spLocks noGrp="1"/>
          </p:cNvSpPr>
          <p:nvPr>
            <p:ph type="body" sz="quarter" idx="11" hasCustomPrompt="1"/>
          </p:nvPr>
        </p:nvSpPr>
        <p:spPr>
          <a:xfrm>
            <a:off x="527051" y="476674"/>
            <a:ext cx="11233149" cy="648071"/>
          </a:xfrm>
          <a:prstGeom prst="rect">
            <a:avLst/>
          </a:prstGeom>
        </p:spPr>
        <p:txBody>
          <a:bodyPr/>
          <a:lstStyle>
            <a:lvl1pPr marL="0" indent="0">
              <a:lnSpc>
                <a:spcPts val="2200"/>
              </a:lnSpc>
              <a:buNone/>
              <a:defRPr sz="2400" b="1">
                <a:solidFill>
                  <a:srgbClr val="BD2B0B"/>
                </a:solidFill>
                <a:latin typeface="Century Gothic" panose="020B0502020202020204" pitchFamily="34" charset="0"/>
              </a:defRPr>
            </a:lvl1pPr>
          </a:lstStyle>
          <a:p>
            <a:pPr lvl="0"/>
            <a:r>
              <a:rPr lang="it-IT"/>
              <a:t>Fare clic per modificare il titolo della diapositiva</a:t>
            </a:r>
          </a:p>
        </p:txBody>
      </p:sp>
    </p:spTree>
    <p:extLst>
      <p:ext uri="{BB962C8B-B14F-4D97-AF65-F5344CB8AC3E}">
        <p14:creationId xmlns:p14="http://schemas.microsoft.com/office/powerpoint/2010/main" val="39702583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CHIUSURA">
    <p:spTree>
      <p:nvGrpSpPr>
        <p:cNvPr id="1" name=""/>
        <p:cNvGrpSpPr/>
        <p:nvPr/>
      </p:nvGrpSpPr>
      <p:grpSpPr>
        <a:xfrm>
          <a:off x="0" y="0"/>
          <a:ext cx="0" cy="0"/>
          <a:chOff x="0" y="0"/>
          <a:chExt cx="0" cy="0"/>
        </a:xfrm>
      </p:grpSpPr>
      <p:sp>
        <p:nvSpPr>
          <p:cNvPr id="8" name="Segnaposto testo 7"/>
          <p:cNvSpPr>
            <a:spLocks noGrp="1"/>
          </p:cNvSpPr>
          <p:nvPr>
            <p:ph type="body" sz="quarter" idx="10" hasCustomPrompt="1"/>
          </p:nvPr>
        </p:nvSpPr>
        <p:spPr>
          <a:xfrm>
            <a:off x="1487488" y="2780928"/>
            <a:ext cx="9217024" cy="432370"/>
          </a:xfrm>
          <a:prstGeom prst="rect">
            <a:avLst/>
          </a:prstGeom>
        </p:spPr>
        <p:txBody>
          <a:bodyPr/>
          <a:lstStyle>
            <a:lvl1pPr marL="0" indent="0" algn="ctr">
              <a:buFontTx/>
              <a:buNone/>
              <a:defRPr sz="2000" b="1">
                <a:solidFill>
                  <a:schemeClr val="bg1"/>
                </a:solidFill>
                <a:latin typeface="Century Gothic" panose="020B0502020202020204" pitchFamily="34" charset="0"/>
              </a:defRPr>
            </a:lvl1pPr>
          </a:lstStyle>
          <a:p>
            <a:pPr lvl="0"/>
            <a:r>
              <a:rPr lang="it-IT"/>
              <a:t>Nome Cognome</a:t>
            </a:r>
          </a:p>
        </p:txBody>
      </p:sp>
      <p:sp>
        <p:nvSpPr>
          <p:cNvPr id="13" name="Segnaposto testo 12"/>
          <p:cNvSpPr>
            <a:spLocks noGrp="1"/>
          </p:cNvSpPr>
          <p:nvPr>
            <p:ph type="body" sz="quarter" idx="11" hasCustomPrompt="1"/>
          </p:nvPr>
        </p:nvSpPr>
        <p:spPr>
          <a:xfrm>
            <a:off x="1439483" y="3573017"/>
            <a:ext cx="9313035" cy="936103"/>
          </a:xfrm>
          <a:prstGeom prst="rect">
            <a:avLst/>
          </a:prstGeom>
        </p:spPr>
        <p:txBody>
          <a:bodyPr/>
          <a:lstStyle>
            <a:lvl1pPr marL="0" indent="0" algn="ctr">
              <a:buFontTx/>
              <a:buNone/>
              <a:defRPr sz="1600">
                <a:solidFill>
                  <a:schemeClr val="bg1"/>
                </a:solidFill>
                <a:latin typeface="Century Gothic" panose="020B0502020202020204" pitchFamily="34" charset="0"/>
              </a:defRPr>
            </a:lvl1pPr>
          </a:lstStyle>
          <a:p>
            <a:pPr lvl="0"/>
            <a:r>
              <a:rPr lang="it-IT"/>
              <a:t>Struttura</a:t>
            </a:r>
          </a:p>
        </p:txBody>
      </p:sp>
      <p:sp>
        <p:nvSpPr>
          <p:cNvPr id="16" name="Segnaposto testo 15"/>
          <p:cNvSpPr>
            <a:spLocks noGrp="1"/>
          </p:cNvSpPr>
          <p:nvPr>
            <p:ph type="body" sz="quarter" idx="12" hasCustomPrompt="1"/>
          </p:nvPr>
        </p:nvSpPr>
        <p:spPr>
          <a:xfrm>
            <a:off x="1390651" y="4725144"/>
            <a:ext cx="9410700" cy="1440160"/>
          </a:xfrm>
          <a:prstGeom prst="rect">
            <a:avLst/>
          </a:prstGeom>
        </p:spPr>
        <p:txBody>
          <a:bodyPr/>
          <a:lstStyle>
            <a:lvl1pPr marL="0" indent="0" algn="ctr">
              <a:buFontTx/>
              <a:buNone/>
              <a:defRPr sz="1300" b="0">
                <a:solidFill>
                  <a:schemeClr val="bg1"/>
                </a:solidFill>
                <a:latin typeface="Century Gothic" panose="020B0502020202020204" pitchFamily="34" charset="0"/>
              </a:defRPr>
            </a:lvl1pPr>
          </a:lstStyle>
          <a:p>
            <a:pPr lvl="0"/>
            <a:r>
              <a:rPr lang="it-IT"/>
              <a:t>nome.cognome@unibo.it</a:t>
            </a:r>
          </a:p>
          <a:p>
            <a:pPr lvl="0"/>
            <a:r>
              <a:rPr lang="it-IT"/>
              <a:t>051 20 99982</a:t>
            </a:r>
          </a:p>
        </p:txBody>
      </p:sp>
    </p:spTree>
    <p:extLst>
      <p:ext uri="{BB962C8B-B14F-4D97-AF65-F5344CB8AC3E}">
        <p14:creationId xmlns:p14="http://schemas.microsoft.com/office/powerpoint/2010/main" val="424945061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a:prstGeom prst="rect">
            <a:avLst/>
          </a:prstGeo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Tree>
    <p:extLst>
      <p:ext uri="{BB962C8B-B14F-4D97-AF65-F5344CB8AC3E}">
        <p14:creationId xmlns:p14="http://schemas.microsoft.com/office/powerpoint/2010/main" val="360346255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contenuto 2"/>
          <p:cNvSpPr>
            <a:spLocks noGrp="1"/>
          </p:cNvSpPr>
          <p:nvPr>
            <p:ph idx="1"/>
          </p:nvPr>
        </p:nvSpPr>
        <p:spPr>
          <a:xfrm>
            <a:off x="609600" y="1600201"/>
            <a:ext cx="10972800" cy="4525963"/>
          </a:xfrm>
          <a:prstGeom prst="rect">
            <a:avLst/>
          </a:prstGeo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9886406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Tree>
    <p:extLst>
      <p:ext uri="{BB962C8B-B14F-4D97-AF65-F5344CB8AC3E}">
        <p14:creationId xmlns:p14="http://schemas.microsoft.com/office/powerpoint/2010/main" val="94587381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4.jpe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ttangolo 8"/>
          <p:cNvSpPr/>
          <p:nvPr userDrawn="1"/>
        </p:nvSpPr>
        <p:spPr>
          <a:xfrm>
            <a:off x="0" y="0"/>
            <a:ext cx="12192000" cy="6858000"/>
          </a:xfrm>
          <a:prstGeom prst="rect">
            <a:avLst/>
          </a:prstGeom>
          <a:solidFill>
            <a:srgbClr val="BD2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10" name="Immagin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2715" y="1700808"/>
            <a:ext cx="2538989" cy="2538989"/>
          </a:xfrm>
          <a:prstGeom prst="rect">
            <a:avLst/>
          </a:prstGeom>
        </p:spPr>
      </p:pic>
      <p:cxnSp>
        <p:nvCxnSpPr>
          <p:cNvPr id="12" name="Connettore 1 11"/>
          <p:cNvCxnSpPr/>
          <p:nvPr userDrawn="1"/>
        </p:nvCxnSpPr>
        <p:spPr>
          <a:xfrm>
            <a:off x="4367808" y="188640"/>
            <a:ext cx="0" cy="64087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657427"/>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tangolo 7"/>
          <p:cNvSpPr/>
          <p:nvPr userDrawn="1"/>
        </p:nvSpPr>
        <p:spPr>
          <a:xfrm>
            <a:off x="8773683" y="6173407"/>
            <a:ext cx="3215680" cy="548680"/>
          </a:xfrm>
          <a:prstGeom prst="rect">
            <a:avLst/>
          </a:prstGeom>
          <a:solidFill>
            <a:srgbClr val="BD2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9" name="Immagine 8"/>
          <p:cNvPicPr>
            <a:picLocks noChangeAspect="1"/>
          </p:cNvPicPr>
          <p:nvPr userDrawn="1"/>
        </p:nvPicPr>
        <p:blipFill rotWithShape="1">
          <a:blip r:embed="rId6" cstate="print">
            <a:extLst>
              <a:ext uri="{28A0092B-C50C-407E-A947-70E740481C1C}">
                <a14:useLocalDpi xmlns:a14="http://schemas.microsoft.com/office/drawing/2010/main" val="0"/>
              </a:ext>
            </a:extLst>
          </a:blip>
          <a:stretch/>
        </p:blipFill>
        <p:spPr>
          <a:xfrm>
            <a:off x="9416972" y="6165304"/>
            <a:ext cx="2007620" cy="548666"/>
          </a:xfrm>
          <a:prstGeom prst="rect">
            <a:avLst/>
          </a:prstGeom>
        </p:spPr>
      </p:pic>
    </p:spTree>
    <p:extLst>
      <p:ext uri="{BB962C8B-B14F-4D97-AF65-F5344CB8AC3E}">
        <p14:creationId xmlns:p14="http://schemas.microsoft.com/office/powerpoint/2010/main" val="3570652833"/>
      </p:ext>
    </p:extLst>
  </p:cSld>
  <p:clrMap bg1="lt1" tx1="dk1" bg2="lt2" tx2="dk2" accent1="accent1" accent2="accent2" accent3="accent3" accent4="accent4" accent5="accent5" accent6="accent6" hlink="hlink" folHlink="folHlink"/>
  <p:sldLayoutIdLst>
    <p:sldLayoutId id="2147483670" r:id="rId1"/>
    <p:sldLayoutId id="2147483661" r:id="rId2"/>
    <p:sldLayoutId id="2147483667" r:id="rId3"/>
    <p:sldLayoutId id="2147483669"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p:cNvSpPr/>
          <p:nvPr userDrawn="1"/>
        </p:nvSpPr>
        <p:spPr>
          <a:xfrm>
            <a:off x="0" y="0"/>
            <a:ext cx="12192000" cy="6858000"/>
          </a:xfrm>
          <a:prstGeom prst="rect">
            <a:avLst/>
          </a:prstGeom>
          <a:solidFill>
            <a:srgbClr val="BD2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pic>
        <p:nvPicPr>
          <p:cNvPr id="8" name="Immagin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26505" y="116632"/>
            <a:ext cx="2538989" cy="2538989"/>
          </a:xfrm>
          <a:prstGeom prst="rect">
            <a:avLst/>
          </a:prstGeom>
        </p:spPr>
      </p:pic>
      <p:sp>
        <p:nvSpPr>
          <p:cNvPr id="9" name="CasellaDiTesto 8"/>
          <p:cNvSpPr txBox="1"/>
          <p:nvPr userDrawn="1"/>
        </p:nvSpPr>
        <p:spPr>
          <a:xfrm>
            <a:off x="4175787" y="6453336"/>
            <a:ext cx="3840427" cy="338554"/>
          </a:xfrm>
          <a:prstGeom prst="rect">
            <a:avLst/>
          </a:prstGeom>
          <a:noFill/>
        </p:spPr>
        <p:txBody>
          <a:bodyPr wrap="square" rtlCol="0">
            <a:spAutoFit/>
          </a:bodyPr>
          <a:lstStyle/>
          <a:p>
            <a:pPr algn="ctr"/>
            <a:r>
              <a:rPr lang="it-IT" sz="1600">
                <a:solidFill>
                  <a:schemeClr val="bg1"/>
                </a:solidFill>
              </a:rPr>
              <a:t>www.unibo.it</a:t>
            </a:r>
          </a:p>
        </p:txBody>
      </p:sp>
    </p:spTree>
    <p:extLst>
      <p:ext uri="{BB962C8B-B14F-4D97-AF65-F5344CB8AC3E}">
        <p14:creationId xmlns:p14="http://schemas.microsoft.com/office/powerpoint/2010/main" val="1868398845"/>
      </p:ext>
    </p:extLst>
  </p:cSld>
  <p:clrMap bg1="lt1" tx1="dk1" bg2="lt2" tx2="dk2" accent1="accent1" accent2="accent2" accent3="accent3" accent4="accent4" accent5="accent5" accent6="accent6" hlink="hlink" folHlink="folHlink"/>
  <p:sldLayoutIdLst>
    <p:sldLayoutId id="2147483672"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9" descr="BANDA ROSSA OPT BOLOGNA RAST">
            <a:extLst>
              <a:ext uri="{FF2B5EF4-FFF2-40B4-BE49-F238E27FC236}">
                <a16:creationId xmlns:a16="http://schemas.microsoft.com/office/drawing/2014/main" id="{82C6C3F0-DAB2-B348-A8F0-06053AC669D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454775"/>
            <a:ext cx="12192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23">
            <a:extLst>
              <a:ext uri="{FF2B5EF4-FFF2-40B4-BE49-F238E27FC236}">
                <a16:creationId xmlns:a16="http://schemas.microsoft.com/office/drawing/2014/main" id="{83FCD1F8-D607-B34C-8F38-FDCC62BB0F08}"/>
              </a:ext>
            </a:extLst>
          </p:cNvPr>
          <p:cNvSpPr>
            <a:spLocks noChangeShapeType="1"/>
          </p:cNvSpPr>
          <p:nvPr userDrawn="1"/>
        </p:nvSpPr>
        <p:spPr bwMode="auto">
          <a:xfrm>
            <a:off x="11089217" y="6424614"/>
            <a:ext cx="0" cy="352425"/>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800"/>
          </a:p>
        </p:txBody>
      </p:sp>
      <p:sp>
        <p:nvSpPr>
          <p:cNvPr id="1028" name="Line 24">
            <a:extLst>
              <a:ext uri="{FF2B5EF4-FFF2-40B4-BE49-F238E27FC236}">
                <a16:creationId xmlns:a16="http://schemas.microsoft.com/office/drawing/2014/main" id="{8E018695-4EE8-F34E-88CC-1113359A67F1}"/>
              </a:ext>
            </a:extLst>
          </p:cNvPr>
          <p:cNvSpPr>
            <a:spLocks noChangeShapeType="1"/>
          </p:cNvSpPr>
          <p:nvPr userDrawn="1"/>
        </p:nvSpPr>
        <p:spPr bwMode="auto">
          <a:xfrm>
            <a:off x="11089217" y="6092826"/>
            <a:ext cx="0" cy="360363"/>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800"/>
          </a:p>
        </p:txBody>
      </p:sp>
      <p:pic>
        <p:nvPicPr>
          <p:cNvPr id="1029" name="Picture 25" descr="Alma-Mater TAGLIATO">
            <a:extLst>
              <a:ext uri="{FF2B5EF4-FFF2-40B4-BE49-F238E27FC236}">
                <a16:creationId xmlns:a16="http://schemas.microsoft.com/office/drawing/2014/main" id="{B98F81F3-1DC2-3D4A-A857-49DCDB4BE0E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207964"/>
            <a:ext cx="1722967"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26">
            <a:extLst>
              <a:ext uri="{FF2B5EF4-FFF2-40B4-BE49-F238E27FC236}">
                <a16:creationId xmlns:a16="http://schemas.microsoft.com/office/drawing/2014/main" id="{3E7C5AD4-355F-3144-A159-8A760143CC6E}"/>
              </a:ext>
            </a:extLst>
          </p:cNvPr>
          <p:cNvSpPr>
            <a:spLocks noChangeShapeType="1"/>
          </p:cNvSpPr>
          <p:nvPr userDrawn="1"/>
        </p:nvSpPr>
        <p:spPr bwMode="auto">
          <a:xfrm>
            <a:off x="122767" y="1"/>
            <a:ext cx="0" cy="1871663"/>
          </a:xfrm>
          <a:prstGeom prst="line">
            <a:avLst/>
          </a:prstGeom>
          <a:noFill/>
          <a:ln w="1905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800"/>
          </a:p>
        </p:txBody>
      </p:sp>
      <p:sp>
        <p:nvSpPr>
          <p:cNvPr id="1031" name="Line 27">
            <a:extLst>
              <a:ext uri="{FF2B5EF4-FFF2-40B4-BE49-F238E27FC236}">
                <a16:creationId xmlns:a16="http://schemas.microsoft.com/office/drawing/2014/main" id="{B240EB98-1035-B14C-8A6E-450D178C1FD0}"/>
              </a:ext>
            </a:extLst>
          </p:cNvPr>
          <p:cNvSpPr>
            <a:spLocks noChangeShapeType="1"/>
          </p:cNvSpPr>
          <p:nvPr userDrawn="1"/>
        </p:nvSpPr>
        <p:spPr bwMode="auto">
          <a:xfrm>
            <a:off x="0" y="1870075"/>
            <a:ext cx="11074400" cy="0"/>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800"/>
          </a:p>
        </p:txBody>
      </p:sp>
    </p:spTree>
    <p:extLst>
      <p:ext uri="{BB962C8B-B14F-4D97-AF65-F5344CB8AC3E}">
        <p14:creationId xmlns:p14="http://schemas.microsoft.com/office/powerpoint/2010/main" val="247960283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3.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sciprofiles.com/profile/964254" TargetMode="External"/><Relationship Id="rId3" Type="http://schemas.openxmlformats.org/officeDocument/2006/relationships/image" Target="../media/image91.jpeg"/><Relationship Id="rId7" Type="http://schemas.openxmlformats.org/officeDocument/2006/relationships/hyperlink" Target="https://sciprofiles.com/profile/author/cVNsU1VOTWFoNzViSFplbjJBQ3UrQ3hFL09Xb0M0N2JFMmJXOFVxeWwzQT0=" TargetMode="External"/><Relationship Id="rId2" Type="http://schemas.openxmlformats.org/officeDocument/2006/relationships/image" Target="../media/image90.jpeg"/><Relationship Id="rId1" Type="http://schemas.openxmlformats.org/officeDocument/2006/relationships/slideLayout" Target="../slideLayouts/slideLayout3.xml"/><Relationship Id="rId6" Type="http://schemas.openxmlformats.org/officeDocument/2006/relationships/hyperlink" Target="https://sciprofiles.com/profile/1148828" TargetMode="External"/><Relationship Id="rId5" Type="http://schemas.openxmlformats.org/officeDocument/2006/relationships/hyperlink" Target="https://sciprofiles.com/profile/author/TDNMQ2xNZjE4N2dqTWQ3aGNtN2xvZz09" TargetMode="External"/><Relationship Id="rId4" Type="http://schemas.openxmlformats.org/officeDocument/2006/relationships/hyperlink" Target="https://sciprofiles.com/profile/988254" TargetMode="External"/><Relationship Id="rId9" Type="http://schemas.openxmlformats.org/officeDocument/2006/relationships/hyperlink" Target="https://sciprofiles.com/profile/1359248"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sz="3200"/>
              <a:t>Multiparametric monitoring of physiological signals through a wearable system.</a:t>
            </a:r>
          </a:p>
        </p:txBody>
      </p:sp>
      <p:sp>
        <p:nvSpPr>
          <p:cNvPr id="5" name="Segnaposto testo 4">
            <a:extLst>
              <a:ext uri="{FF2B5EF4-FFF2-40B4-BE49-F238E27FC236}">
                <a16:creationId xmlns:a16="http://schemas.microsoft.com/office/drawing/2014/main" id="{7523081A-9CCE-3143-A9DE-AB9B17D42968}"/>
              </a:ext>
            </a:extLst>
          </p:cNvPr>
          <p:cNvSpPr>
            <a:spLocks noGrp="1"/>
          </p:cNvSpPr>
          <p:nvPr>
            <p:ph type="body" sz="quarter" idx="11"/>
          </p:nvPr>
        </p:nvSpPr>
        <p:spPr>
          <a:xfrm>
            <a:off x="4751917" y="5141689"/>
            <a:ext cx="7008283" cy="425450"/>
          </a:xfrm>
        </p:spPr>
        <p:txBody>
          <a:bodyPr lIns="91440" tIns="45720" rIns="91440" bIns="45720" anchor="t"/>
          <a:lstStyle/>
          <a:p>
            <a:r>
              <a:rPr lang="it-IT"/>
              <a:t>Project 4: </a:t>
            </a:r>
          </a:p>
          <a:p>
            <a:endParaRPr lang="it-IT">
              <a:latin typeface="Century Gothic"/>
            </a:endParaRPr>
          </a:p>
          <a:p>
            <a:r>
              <a:rPr lang="it-IT" sz="1100"/>
              <a:t>Components: Berci Cristina, Cozzolino Massimo, Di Flumeri Giorgia, Ferraro Matteo, Gabriele Matteo,    	 Nanni Alex, Paolucci Daniele, Pistillo Federica</a:t>
            </a:r>
          </a:p>
          <a:p>
            <a:r>
              <a:rPr lang="it-IT" sz="1100"/>
              <a:t>Tutor:	 </a:t>
            </a:r>
            <a:r>
              <a:rPr lang="it-IT" sz="1100" err="1"/>
              <a:t>Sicbaldi</a:t>
            </a:r>
            <a:r>
              <a:rPr lang="it-IT" sz="1100"/>
              <a:t> Marcello</a:t>
            </a:r>
          </a:p>
        </p:txBody>
      </p:sp>
    </p:spTree>
    <p:extLst>
      <p:ext uri="{BB962C8B-B14F-4D97-AF65-F5344CB8AC3E}">
        <p14:creationId xmlns:p14="http://schemas.microsoft.com/office/powerpoint/2010/main" val="30852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CB2EFC-A985-999F-095F-477CA65DBCC2}"/>
              </a:ext>
            </a:extLst>
          </p:cNvPr>
          <p:cNvSpPr>
            <a:spLocks noGrp="1"/>
          </p:cNvSpPr>
          <p:nvPr>
            <p:ph type="body" sz="quarter" idx="10"/>
          </p:nvPr>
        </p:nvSpPr>
        <p:spPr/>
        <p:txBody>
          <a:bodyPr lIns="91440" tIns="45720" rIns="91440" bIns="45720" anchor="t"/>
          <a:lstStyle/>
          <a:p>
            <a:r>
              <a:rPr lang="en-US" sz="4400">
                <a:latin typeface="Calibri"/>
                <a:cs typeface="Calibri"/>
              </a:rPr>
              <a:t>Tools Description</a:t>
            </a:r>
            <a:endParaRPr lang="en-US" sz="4400">
              <a:cs typeface="Calibri"/>
            </a:endParaRPr>
          </a:p>
        </p:txBody>
      </p:sp>
      <p:sp>
        <p:nvSpPr>
          <p:cNvPr id="3" name="Text Placeholder 2">
            <a:extLst>
              <a:ext uri="{FF2B5EF4-FFF2-40B4-BE49-F238E27FC236}">
                <a16:creationId xmlns:a16="http://schemas.microsoft.com/office/drawing/2014/main" id="{371E56C6-8062-560B-A30F-B0192D025FDC}"/>
              </a:ext>
            </a:extLst>
          </p:cNvPr>
          <p:cNvSpPr>
            <a:spLocks noGrp="1"/>
          </p:cNvSpPr>
          <p:nvPr>
            <p:ph type="body" sz="quarter" idx="11"/>
          </p:nvPr>
        </p:nvSpPr>
        <p:spPr>
          <a:xfrm>
            <a:off x="457777" y="1845830"/>
            <a:ext cx="7306733" cy="3751163"/>
          </a:xfrm>
        </p:spPr>
        <p:txBody>
          <a:bodyPr lIns="91440" tIns="45720" rIns="91440" bIns="45720" anchor="t"/>
          <a:lstStyle/>
          <a:p>
            <a:pPr marL="342900" indent="-342900">
              <a:buFont typeface="Arial" panose="020B0604020202020204" pitchFamily="34" charset="0"/>
              <a:buChar char="•"/>
            </a:pPr>
            <a:r>
              <a:rPr lang="en-US" sz="2400">
                <a:latin typeface="Calibri"/>
                <a:cs typeface="Calibri"/>
              </a:rPr>
              <a:t>Walking: 10 meters round trip;</a:t>
            </a:r>
            <a:endParaRPr lang="en-US"/>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Drinking: Plastic water glass;</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Step : 17 and 33 cm high wooden blocks;</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Sleeping: Mat;</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Sit-to stand: 48 cm high wooden block.</a:t>
            </a:r>
          </a:p>
        </p:txBody>
      </p:sp>
      <p:pic>
        <p:nvPicPr>
          <p:cNvPr id="4" name="Picture 4">
            <a:extLst>
              <a:ext uri="{FF2B5EF4-FFF2-40B4-BE49-F238E27FC236}">
                <a16:creationId xmlns:a16="http://schemas.microsoft.com/office/drawing/2014/main" id="{FACF6D3D-98E5-95BD-EA65-5E3D71A07286}"/>
              </a:ext>
            </a:extLst>
          </p:cNvPr>
          <p:cNvPicPr>
            <a:picLocks noChangeAspect="1"/>
          </p:cNvPicPr>
          <p:nvPr/>
        </p:nvPicPr>
        <p:blipFill>
          <a:blip r:embed="rId2"/>
          <a:stretch>
            <a:fillRect/>
          </a:stretch>
        </p:blipFill>
        <p:spPr>
          <a:xfrm>
            <a:off x="9752623" y="3294080"/>
            <a:ext cx="2002366" cy="2667536"/>
          </a:xfrm>
          <a:prstGeom prst="rect">
            <a:avLst/>
          </a:prstGeom>
        </p:spPr>
      </p:pic>
      <p:pic>
        <p:nvPicPr>
          <p:cNvPr id="5" name="Picture 5" descr="A picture containing floor, square&#10;&#10;Description automatically generated">
            <a:extLst>
              <a:ext uri="{FF2B5EF4-FFF2-40B4-BE49-F238E27FC236}">
                <a16:creationId xmlns:a16="http://schemas.microsoft.com/office/drawing/2014/main" id="{B82B40AB-13C0-6807-344D-26A4AC5025E6}"/>
              </a:ext>
            </a:extLst>
          </p:cNvPr>
          <p:cNvPicPr>
            <a:picLocks noChangeAspect="1"/>
          </p:cNvPicPr>
          <p:nvPr/>
        </p:nvPicPr>
        <p:blipFill>
          <a:blip r:embed="rId3"/>
          <a:stretch>
            <a:fillRect/>
          </a:stretch>
        </p:blipFill>
        <p:spPr>
          <a:xfrm>
            <a:off x="9752623" y="395550"/>
            <a:ext cx="2002367" cy="2731036"/>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id="{09FA68B8-EE39-B7CC-A4E0-0175060A04AE}"/>
              </a:ext>
            </a:extLst>
          </p:cNvPr>
          <p:cNvPicPr>
            <a:picLocks noChangeAspect="1"/>
          </p:cNvPicPr>
          <p:nvPr/>
        </p:nvPicPr>
        <p:blipFill>
          <a:blip r:embed="rId4"/>
          <a:stretch>
            <a:fillRect/>
          </a:stretch>
        </p:blipFill>
        <p:spPr>
          <a:xfrm>
            <a:off x="6536676" y="3289877"/>
            <a:ext cx="2743200" cy="2743200"/>
          </a:xfrm>
          <a:prstGeom prst="rect">
            <a:avLst/>
          </a:prstGeom>
        </p:spPr>
      </p:pic>
      <p:pic>
        <p:nvPicPr>
          <p:cNvPr id="7" name="Picture 7" descr="A picture containing indoor, cup, tableware, paper cup&#10;&#10;Description automatically generated">
            <a:extLst>
              <a:ext uri="{FF2B5EF4-FFF2-40B4-BE49-F238E27FC236}">
                <a16:creationId xmlns:a16="http://schemas.microsoft.com/office/drawing/2014/main" id="{A2214686-26BF-A812-2538-E7DA338A4E5B}"/>
              </a:ext>
            </a:extLst>
          </p:cNvPr>
          <p:cNvPicPr>
            <a:picLocks noChangeAspect="1"/>
          </p:cNvPicPr>
          <p:nvPr/>
        </p:nvPicPr>
        <p:blipFill>
          <a:blip r:embed="rId5"/>
          <a:stretch>
            <a:fillRect/>
          </a:stretch>
        </p:blipFill>
        <p:spPr>
          <a:xfrm>
            <a:off x="6534150" y="473869"/>
            <a:ext cx="2743200" cy="2743200"/>
          </a:xfrm>
          <a:prstGeom prst="rect">
            <a:avLst/>
          </a:prstGeom>
        </p:spPr>
      </p:pic>
    </p:spTree>
    <p:extLst>
      <p:ext uri="{BB962C8B-B14F-4D97-AF65-F5344CB8AC3E}">
        <p14:creationId xmlns:p14="http://schemas.microsoft.com/office/powerpoint/2010/main" val="2610208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6B644C-E356-BB98-7D75-C55C3E14EB61}"/>
              </a:ext>
            </a:extLst>
          </p:cNvPr>
          <p:cNvSpPr>
            <a:spLocks noGrp="1"/>
          </p:cNvSpPr>
          <p:nvPr>
            <p:ph type="body" sz="quarter" idx="10"/>
          </p:nvPr>
        </p:nvSpPr>
        <p:spPr/>
        <p:txBody>
          <a:bodyPr lIns="91440" tIns="45720" rIns="91440" bIns="45720" anchor="t"/>
          <a:lstStyle/>
          <a:p>
            <a:r>
              <a:rPr lang="en-US" sz="4400">
                <a:latin typeface="Calibri"/>
                <a:cs typeface="Calibri"/>
              </a:rPr>
              <a:t>Path Errors</a:t>
            </a:r>
          </a:p>
        </p:txBody>
      </p:sp>
      <p:sp>
        <p:nvSpPr>
          <p:cNvPr id="3" name="Text Placeholder 2">
            <a:extLst>
              <a:ext uri="{FF2B5EF4-FFF2-40B4-BE49-F238E27FC236}">
                <a16:creationId xmlns:a16="http://schemas.microsoft.com/office/drawing/2014/main" id="{D46600FC-DDDA-9309-0FB1-196DE583AE47}"/>
              </a:ext>
            </a:extLst>
          </p:cNvPr>
          <p:cNvSpPr>
            <a:spLocks noGrp="1"/>
          </p:cNvSpPr>
          <p:nvPr>
            <p:ph type="body" sz="quarter" idx="11"/>
          </p:nvPr>
        </p:nvSpPr>
        <p:spPr>
          <a:xfrm>
            <a:off x="527051" y="1197985"/>
            <a:ext cx="11233149" cy="4885503"/>
          </a:xfrm>
        </p:spPr>
        <p:txBody>
          <a:bodyPr lIns="91440" tIns="45720" rIns="91440" bIns="45720" anchor="t"/>
          <a:lstStyle/>
          <a:p>
            <a:pPr marL="342900" indent="-342900">
              <a:buFont typeface="Arial" panose="020B0604020202020204" pitchFamily="34" charset="0"/>
              <a:buChar char="•"/>
            </a:pPr>
            <a:r>
              <a:rPr lang="en-US" sz="2400">
                <a:latin typeface="Calibri"/>
                <a:cs typeface="Calibri"/>
              </a:rPr>
              <a:t>ECG data problems due to electrodes placement;</a:t>
            </a:r>
            <a:endParaRPr lang="en-US"/>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Strap misplacement and multiple variables;</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Noise in electrodes analysis due to body's hair                 Shaving;</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Lab Computer without Bluetooth connection;</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Synchronization problems for sensor startup;</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Real time data analysis problems.</a:t>
            </a:r>
          </a:p>
          <a:p>
            <a:pPr marL="285750" indent="-285750">
              <a:buChar char="•"/>
            </a:pPr>
            <a:endParaRPr lang="en-US" sz="2400">
              <a:latin typeface="Calibri"/>
              <a:cs typeface="Calibri"/>
            </a:endParaRPr>
          </a:p>
          <a:p>
            <a:pPr marL="285750" indent="-285750">
              <a:buChar char="•"/>
            </a:pPr>
            <a:endParaRPr lang="en-US" sz="2800"/>
          </a:p>
        </p:txBody>
      </p:sp>
      <p:sp>
        <p:nvSpPr>
          <p:cNvPr id="4" name="Arrow: Right 3">
            <a:extLst>
              <a:ext uri="{FF2B5EF4-FFF2-40B4-BE49-F238E27FC236}">
                <a16:creationId xmlns:a16="http://schemas.microsoft.com/office/drawing/2014/main" id="{CEAA4902-5EB5-54CF-8D01-0C5016959BB1}"/>
              </a:ext>
            </a:extLst>
          </p:cNvPr>
          <p:cNvSpPr/>
          <p:nvPr/>
        </p:nvSpPr>
        <p:spPr>
          <a:xfrm>
            <a:off x="6887660" y="3085263"/>
            <a:ext cx="723303" cy="223894"/>
          </a:xfrm>
          <a:prstGeom prst="rightArrow">
            <a:avLst/>
          </a:prstGeom>
          <a:solidFill>
            <a:srgbClr val="BD2B0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7">
            <a:extLst>
              <a:ext uri="{FF2B5EF4-FFF2-40B4-BE49-F238E27FC236}">
                <a16:creationId xmlns:a16="http://schemas.microsoft.com/office/drawing/2014/main" id="{62806F7B-E933-BD71-260D-6F9FB6EFC8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2043" y="4116135"/>
            <a:ext cx="1907939" cy="1756135"/>
          </a:xfrm>
          <a:prstGeom prst="rect">
            <a:avLst/>
          </a:prstGeom>
        </p:spPr>
      </p:pic>
    </p:spTree>
    <p:extLst>
      <p:ext uri="{BB962C8B-B14F-4D97-AF65-F5344CB8AC3E}">
        <p14:creationId xmlns:p14="http://schemas.microsoft.com/office/powerpoint/2010/main" val="3748540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8CD3F7-E56A-D075-24D1-FDAB6A391C1B}"/>
              </a:ext>
            </a:extLst>
          </p:cNvPr>
          <p:cNvSpPr>
            <a:spLocks noGrp="1"/>
          </p:cNvSpPr>
          <p:nvPr>
            <p:ph type="body" sz="quarter" idx="10"/>
          </p:nvPr>
        </p:nvSpPr>
        <p:spPr>
          <a:xfrm>
            <a:off x="527051" y="476674"/>
            <a:ext cx="6895611" cy="929424"/>
          </a:xfrm>
        </p:spPr>
        <p:txBody>
          <a:bodyPr lIns="91440" tIns="45720" rIns="91440" bIns="45720" anchor="t"/>
          <a:lstStyle/>
          <a:p>
            <a:r>
              <a:rPr lang="en-US" sz="4400">
                <a:latin typeface="Calibri"/>
                <a:cs typeface="Calibri"/>
              </a:rPr>
              <a:t>Matlab Report generator</a:t>
            </a:r>
          </a:p>
        </p:txBody>
      </p:sp>
      <p:sp>
        <p:nvSpPr>
          <p:cNvPr id="3" name="Text Placeholder 2">
            <a:extLst>
              <a:ext uri="{FF2B5EF4-FFF2-40B4-BE49-F238E27FC236}">
                <a16:creationId xmlns:a16="http://schemas.microsoft.com/office/drawing/2014/main" id="{189923E5-6C36-9354-5BDD-2202E81EC35D}"/>
              </a:ext>
            </a:extLst>
          </p:cNvPr>
          <p:cNvSpPr>
            <a:spLocks noGrp="1"/>
          </p:cNvSpPr>
          <p:nvPr>
            <p:ph type="body" sz="quarter" idx="11"/>
          </p:nvPr>
        </p:nvSpPr>
        <p:spPr>
          <a:xfrm>
            <a:off x="602497" y="1521747"/>
            <a:ext cx="6602798" cy="4857854"/>
          </a:xfrm>
        </p:spPr>
        <p:txBody>
          <a:bodyPr lIns="91440" tIns="45720" rIns="91440" bIns="45720" anchor="t"/>
          <a:lstStyle/>
          <a:p>
            <a:pPr algn="just"/>
            <a:r>
              <a:rPr lang="en-US" sz="2400">
                <a:latin typeface="Calibri"/>
                <a:cs typeface="Calibri"/>
              </a:rPr>
              <a:t>Matlab report Generator creates automatically a file with all the plots and most relevant data of the patient, in order to help the work of the operator. </a:t>
            </a:r>
            <a:endParaRPr lang="en-US"/>
          </a:p>
          <a:p>
            <a:pPr algn="just"/>
            <a:endParaRPr lang="en-US" sz="2400">
              <a:latin typeface="Calibri"/>
              <a:cs typeface="Calibri"/>
            </a:endParaRPr>
          </a:p>
          <a:p>
            <a:pPr algn="just"/>
            <a:r>
              <a:rPr lang="en-US" sz="2400">
                <a:latin typeface="Calibri"/>
                <a:cs typeface="Calibri"/>
              </a:rPr>
              <a:t>The objective of this report is to summarize in graphic terms the results of the Heart rate variability for the two signals, the Correlation Coefficient between different tasks and the frequency analysis of both the ECG and the PPG.</a:t>
            </a:r>
          </a:p>
          <a:p>
            <a:endParaRPr lang="en-US" sz="2400">
              <a:latin typeface="Calibri"/>
              <a:cs typeface="Calibri"/>
            </a:endParaRPr>
          </a:p>
          <a:p>
            <a:endParaRPr lang="en-US" sz="2400">
              <a:latin typeface="Calibri"/>
              <a:cs typeface="Calibri"/>
            </a:endParaRPr>
          </a:p>
          <a:p>
            <a:endParaRPr lang="en-US"/>
          </a:p>
        </p:txBody>
      </p:sp>
      <p:sp>
        <p:nvSpPr>
          <p:cNvPr id="5" name="Rectangle 4">
            <a:extLst>
              <a:ext uri="{FF2B5EF4-FFF2-40B4-BE49-F238E27FC236}">
                <a16:creationId xmlns:a16="http://schemas.microsoft.com/office/drawing/2014/main" id="{B9D5F4F3-071B-93A9-6CFB-94215EC9693A}"/>
              </a:ext>
            </a:extLst>
          </p:cNvPr>
          <p:cNvSpPr/>
          <p:nvPr/>
        </p:nvSpPr>
        <p:spPr>
          <a:xfrm>
            <a:off x="7710610" y="474052"/>
            <a:ext cx="4316696" cy="5511148"/>
          </a:xfrm>
          <a:prstGeom prst="rect">
            <a:avLst/>
          </a:prstGeom>
          <a:solidFill>
            <a:srgbClr val="BD2B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CC04CA4C-FC97-D327-56E5-CE39FC7CC12E}"/>
              </a:ext>
            </a:extLst>
          </p:cNvPr>
          <p:cNvPicPr>
            <a:picLocks noChangeAspect="1"/>
          </p:cNvPicPr>
          <p:nvPr/>
        </p:nvPicPr>
        <p:blipFill>
          <a:blip r:embed="rId2"/>
          <a:stretch>
            <a:fillRect/>
          </a:stretch>
        </p:blipFill>
        <p:spPr>
          <a:xfrm>
            <a:off x="7840063" y="589057"/>
            <a:ext cx="4059929" cy="5282985"/>
          </a:xfrm>
          <a:prstGeom prst="rect">
            <a:avLst/>
          </a:prstGeom>
        </p:spPr>
      </p:pic>
    </p:spTree>
    <p:extLst>
      <p:ext uri="{BB962C8B-B14F-4D97-AF65-F5344CB8AC3E}">
        <p14:creationId xmlns:p14="http://schemas.microsoft.com/office/powerpoint/2010/main" val="3228094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CEFEC7-0FA5-0425-CE9A-AE73C038A737}"/>
              </a:ext>
            </a:extLst>
          </p:cNvPr>
          <p:cNvSpPr>
            <a:spLocks noGrp="1"/>
          </p:cNvSpPr>
          <p:nvPr>
            <p:ph type="body" sz="quarter" idx="10"/>
          </p:nvPr>
        </p:nvSpPr>
        <p:spPr/>
        <p:txBody>
          <a:bodyPr lIns="91440" tIns="45720" rIns="91440" bIns="45720" anchor="t"/>
          <a:lstStyle/>
          <a:p>
            <a:r>
              <a:rPr lang="en-US" sz="4400">
                <a:latin typeface="Calibri"/>
                <a:cs typeface="Calibri"/>
              </a:rPr>
              <a:t>Preprocessing</a:t>
            </a:r>
          </a:p>
        </p:txBody>
      </p:sp>
      <p:sp>
        <p:nvSpPr>
          <p:cNvPr id="3" name="Text Placeholder 2">
            <a:extLst>
              <a:ext uri="{FF2B5EF4-FFF2-40B4-BE49-F238E27FC236}">
                <a16:creationId xmlns:a16="http://schemas.microsoft.com/office/drawing/2014/main" id="{1E7AC568-1D75-BCAD-88CA-FB4F681C4363}"/>
              </a:ext>
            </a:extLst>
          </p:cNvPr>
          <p:cNvSpPr>
            <a:spLocks noGrp="1"/>
          </p:cNvSpPr>
          <p:nvPr>
            <p:ph type="body" sz="quarter" idx="11"/>
          </p:nvPr>
        </p:nvSpPr>
        <p:spPr>
          <a:xfrm>
            <a:off x="695286" y="1274330"/>
            <a:ext cx="11231825" cy="4845920"/>
          </a:xfrm>
        </p:spPr>
        <p:txBody>
          <a:bodyPr lIns="91440" tIns="45720" rIns="91440" bIns="45720" anchor="t"/>
          <a:lstStyle/>
          <a:p>
            <a:pPr marL="342900" indent="-342900">
              <a:buFont typeface="Arial" panose="020B0604020202020204" pitchFamily="34" charset="0"/>
              <a:buChar char="•"/>
            </a:pPr>
            <a:r>
              <a:rPr lang="en-US" sz="2400">
                <a:latin typeface="Calibri"/>
                <a:cs typeface="Calibri"/>
              </a:rPr>
              <a:t>Synchronization of data;</a:t>
            </a:r>
            <a:endParaRPr lang="en-US"/>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Identification of the peaks related to the execution of the predetermined movement. Focus on acceleration data of the IMU sensor (left ankle): most prominent peaks;</a:t>
            </a:r>
          </a:p>
          <a:p>
            <a:pPr marL="342900" indent="-342900">
              <a:buFont typeface="Arial" panose="020B0604020202020204" pitchFamily="34" charset="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Subdivision of the tasks;</a:t>
            </a:r>
          </a:p>
          <a:p>
            <a:pPr marL="342900" indent="-342900">
              <a:buChar char="•"/>
            </a:pPr>
            <a:endParaRPr lang="en-US" sz="2400">
              <a:latin typeface="Calibri"/>
              <a:cs typeface="Calibri"/>
            </a:endParaRPr>
          </a:p>
          <a:p>
            <a:pPr marL="342900" indent="-342900">
              <a:buFont typeface="Arial" panose="020B0604020202020204" pitchFamily="34" charset="0"/>
              <a:buChar char="•"/>
            </a:pPr>
            <a:r>
              <a:rPr lang="en-US" sz="2400">
                <a:latin typeface="Calibri"/>
                <a:cs typeface="Calibri"/>
              </a:rPr>
              <a:t>Analysis of acceleration trends for each subject;</a:t>
            </a:r>
          </a:p>
          <a:p>
            <a:endParaRPr lang="en-US" sz="2400">
              <a:latin typeface="Calibri"/>
              <a:cs typeface="Calibri"/>
            </a:endParaRPr>
          </a:p>
          <a:p>
            <a:r>
              <a:rPr lang="en-US" sz="2400">
                <a:latin typeface="Calibri"/>
                <a:cs typeface="Calibri"/>
              </a:rPr>
              <a:t>Software: Matlab</a:t>
            </a:r>
          </a:p>
        </p:txBody>
      </p:sp>
      <p:pic>
        <p:nvPicPr>
          <p:cNvPr id="4" name="Picture 4" descr="A picture containing icon&#10;&#10;Description automatically generated">
            <a:extLst>
              <a:ext uri="{FF2B5EF4-FFF2-40B4-BE49-F238E27FC236}">
                <a16:creationId xmlns:a16="http://schemas.microsoft.com/office/drawing/2014/main" id="{420BA7F6-0F82-0995-4209-C59DC78D59AC}"/>
              </a:ext>
            </a:extLst>
          </p:cNvPr>
          <p:cNvPicPr>
            <a:picLocks noChangeAspect="1"/>
          </p:cNvPicPr>
          <p:nvPr/>
        </p:nvPicPr>
        <p:blipFill>
          <a:blip r:embed="rId2"/>
          <a:stretch>
            <a:fillRect/>
          </a:stretch>
        </p:blipFill>
        <p:spPr>
          <a:xfrm>
            <a:off x="3509039" y="4896421"/>
            <a:ext cx="1195389" cy="1082409"/>
          </a:xfrm>
          <a:prstGeom prst="rect">
            <a:avLst/>
          </a:prstGeom>
        </p:spPr>
      </p:pic>
    </p:spTree>
    <p:extLst>
      <p:ext uri="{BB962C8B-B14F-4D97-AF65-F5344CB8AC3E}">
        <p14:creationId xmlns:p14="http://schemas.microsoft.com/office/powerpoint/2010/main" val="32493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2D43D-08B1-A7A6-E0CE-AB6A38C94E34}"/>
              </a:ext>
            </a:extLst>
          </p:cNvPr>
          <p:cNvSpPr>
            <a:spLocks noGrp="1"/>
          </p:cNvSpPr>
          <p:nvPr>
            <p:ph type="body" sz="quarter" idx="10"/>
          </p:nvPr>
        </p:nvSpPr>
        <p:spPr>
          <a:xfrm>
            <a:off x="527051" y="397504"/>
            <a:ext cx="11233149" cy="450149"/>
          </a:xfrm>
        </p:spPr>
        <p:txBody>
          <a:bodyPr lIns="91440" tIns="45720" rIns="91440" bIns="45720" anchor="t"/>
          <a:lstStyle/>
          <a:p>
            <a:r>
              <a:rPr lang="en-US" sz="4400">
                <a:latin typeface="Calibri"/>
                <a:cs typeface="Calibri"/>
              </a:rPr>
              <a:t>Processing for Classification</a:t>
            </a:r>
            <a:endParaRPr lang="en-US" sz="4400" err="1"/>
          </a:p>
        </p:txBody>
      </p:sp>
      <p:sp>
        <p:nvSpPr>
          <p:cNvPr id="3" name="Text Placeholder 2">
            <a:extLst>
              <a:ext uri="{FF2B5EF4-FFF2-40B4-BE49-F238E27FC236}">
                <a16:creationId xmlns:a16="http://schemas.microsoft.com/office/drawing/2014/main" id="{C7689181-17FE-5E0E-F38C-2F452439D684}"/>
              </a:ext>
            </a:extLst>
          </p:cNvPr>
          <p:cNvSpPr>
            <a:spLocks noGrp="1"/>
          </p:cNvSpPr>
          <p:nvPr>
            <p:ph type="body" sz="quarter" idx="11"/>
          </p:nvPr>
        </p:nvSpPr>
        <p:spPr>
          <a:xfrm>
            <a:off x="546844" y="987342"/>
            <a:ext cx="10886786" cy="1035920"/>
          </a:xfrm>
        </p:spPr>
        <p:txBody>
          <a:bodyPr lIns="91440" tIns="45720" rIns="91440" bIns="45720" anchor="t"/>
          <a:lstStyle/>
          <a:p>
            <a:pPr marL="342900" indent="-342900">
              <a:buFont typeface="Arial,Sans-Serif" panose="020B0604020202020204" pitchFamily="34" charset="0"/>
              <a:buChar char="•"/>
            </a:pPr>
            <a:r>
              <a:rPr lang="en-US" sz="2400">
                <a:latin typeface="Calibri"/>
                <a:cs typeface="Calibri"/>
              </a:rPr>
              <a:t>Only for acceleration and angular velocity: Data filtering - </a:t>
            </a:r>
            <a:r>
              <a:rPr lang="en-US" sz="2400" err="1">
                <a:latin typeface="Calibri"/>
                <a:cs typeface="Calibri"/>
              </a:rPr>
              <a:t>BandPass</a:t>
            </a:r>
            <a:r>
              <a:rPr lang="en-US" sz="2400">
                <a:latin typeface="Calibri"/>
                <a:cs typeface="Calibri"/>
              </a:rPr>
              <a:t> Filter;</a:t>
            </a:r>
            <a:endParaRPr lang="en-US"/>
          </a:p>
          <a:p>
            <a:pPr marL="342900" indent="-342900">
              <a:buFont typeface="Arial,Sans-Serif" panose="020B0604020202020204" pitchFamily="34" charset="0"/>
              <a:buChar char="•"/>
            </a:pPr>
            <a:r>
              <a:rPr lang="en-US" sz="2400">
                <a:latin typeface="Calibri"/>
                <a:cs typeface="Calibri"/>
              </a:rPr>
              <a:t>Identification of different repetitions in discrete tasks (drinking, sit-to-stand);</a:t>
            </a:r>
          </a:p>
        </p:txBody>
      </p:sp>
      <p:pic>
        <p:nvPicPr>
          <p:cNvPr id="5" name="Picture 5" descr="Chart&#10;&#10;Description automatically generated">
            <a:extLst>
              <a:ext uri="{FF2B5EF4-FFF2-40B4-BE49-F238E27FC236}">
                <a16:creationId xmlns:a16="http://schemas.microsoft.com/office/drawing/2014/main" id="{0E055289-5783-5428-FF76-447C74EE103B}"/>
              </a:ext>
            </a:extLst>
          </p:cNvPr>
          <p:cNvPicPr>
            <a:picLocks noChangeAspect="1"/>
          </p:cNvPicPr>
          <p:nvPr/>
        </p:nvPicPr>
        <p:blipFill>
          <a:blip r:embed="rId2"/>
          <a:stretch>
            <a:fillRect/>
          </a:stretch>
        </p:blipFill>
        <p:spPr>
          <a:xfrm>
            <a:off x="290945" y="2135144"/>
            <a:ext cx="11382501" cy="1608000"/>
          </a:xfrm>
          <a:prstGeom prst="rect">
            <a:avLst/>
          </a:prstGeom>
        </p:spPr>
      </p:pic>
      <p:pic>
        <p:nvPicPr>
          <p:cNvPr id="6" name="Picture 6" descr="Graphical user interface, chart&#10;&#10;Description automatically generated">
            <a:extLst>
              <a:ext uri="{FF2B5EF4-FFF2-40B4-BE49-F238E27FC236}">
                <a16:creationId xmlns:a16="http://schemas.microsoft.com/office/drawing/2014/main" id="{EEA10F68-3DBC-09D5-A97C-8AD82F99DE96}"/>
              </a:ext>
            </a:extLst>
          </p:cNvPr>
          <p:cNvPicPr>
            <a:picLocks noChangeAspect="1"/>
          </p:cNvPicPr>
          <p:nvPr/>
        </p:nvPicPr>
        <p:blipFill>
          <a:blip r:embed="rId3"/>
          <a:stretch>
            <a:fillRect/>
          </a:stretch>
        </p:blipFill>
        <p:spPr>
          <a:xfrm>
            <a:off x="290945" y="4132486"/>
            <a:ext cx="11382498" cy="1611338"/>
          </a:xfrm>
          <a:prstGeom prst="rect">
            <a:avLst/>
          </a:prstGeom>
        </p:spPr>
      </p:pic>
      <p:sp>
        <p:nvSpPr>
          <p:cNvPr id="7" name="TextBox 6">
            <a:extLst>
              <a:ext uri="{FF2B5EF4-FFF2-40B4-BE49-F238E27FC236}">
                <a16:creationId xmlns:a16="http://schemas.microsoft.com/office/drawing/2014/main" id="{6AC3E32B-9FB5-D0AF-3F81-F1EBD89251E9}"/>
              </a:ext>
            </a:extLst>
          </p:cNvPr>
          <p:cNvSpPr txBox="1"/>
          <p:nvPr/>
        </p:nvSpPr>
        <p:spPr>
          <a:xfrm rot="-10800000" flipV="1">
            <a:off x="4517571" y="3739250"/>
            <a:ext cx="23280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Subj 2 – Drinking – SMV wrist</a:t>
            </a:r>
            <a:endParaRPr lang="en-US" sz="1400"/>
          </a:p>
        </p:txBody>
      </p:sp>
      <p:sp>
        <p:nvSpPr>
          <p:cNvPr id="8" name="TextBox 7">
            <a:extLst>
              <a:ext uri="{FF2B5EF4-FFF2-40B4-BE49-F238E27FC236}">
                <a16:creationId xmlns:a16="http://schemas.microsoft.com/office/drawing/2014/main" id="{A7CD6E3C-4723-1A56-A016-1EA66CE87F03}"/>
              </a:ext>
            </a:extLst>
          </p:cNvPr>
          <p:cNvSpPr txBox="1"/>
          <p:nvPr/>
        </p:nvSpPr>
        <p:spPr>
          <a:xfrm rot="-10800000" flipV="1">
            <a:off x="4398819" y="5733315"/>
            <a:ext cx="25655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Subj 9 – Sit-to-stand – SMV chest</a:t>
            </a:r>
            <a:endParaRPr lang="en-US" sz="1400"/>
          </a:p>
        </p:txBody>
      </p:sp>
    </p:spTree>
    <p:extLst>
      <p:ext uri="{BB962C8B-B14F-4D97-AF65-F5344CB8AC3E}">
        <p14:creationId xmlns:p14="http://schemas.microsoft.com/office/powerpoint/2010/main" val="2533973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9C48C-B68B-8851-AD9A-45F549C10153}"/>
              </a:ext>
            </a:extLst>
          </p:cNvPr>
          <p:cNvSpPr>
            <a:spLocks noGrp="1"/>
          </p:cNvSpPr>
          <p:nvPr>
            <p:ph type="body" sz="quarter" idx="10"/>
          </p:nvPr>
        </p:nvSpPr>
        <p:spPr/>
        <p:txBody>
          <a:bodyPr lIns="91440" tIns="45720" rIns="91440" bIns="45720" anchor="t"/>
          <a:lstStyle/>
          <a:p>
            <a:r>
              <a:rPr lang="en-US" sz="4400">
                <a:latin typeface="Calibri"/>
                <a:cs typeface="Calibri"/>
              </a:rPr>
              <a:t>Features Extraction - Classification</a:t>
            </a:r>
            <a:endParaRPr lang="en-US" sz="4400" b="0"/>
          </a:p>
          <a:p>
            <a:endParaRPr lang="en-US"/>
          </a:p>
        </p:txBody>
      </p:sp>
      <p:sp>
        <p:nvSpPr>
          <p:cNvPr id="3" name="Text Placeholder 2">
            <a:extLst>
              <a:ext uri="{FF2B5EF4-FFF2-40B4-BE49-F238E27FC236}">
                <a16:creationId xmlns:a16="http://schemas.microsoft.com/office/drawing/2014/main" id="{C532A25C-C733-B346-E193-B0DB46A1EBDA}"/>
              </a:ext>
            </a:extLst>
          </p:cNvPr>
          <p:cNvSpPr>
            <a:spLocks noGrp="1"/>
          </p:cNvSpPr>
          <p:nvPr>
            <p:ph type="body" sz="quarter" idx="11"/>
          </p:nvPr>
        </p:nvSpPr>
        <p:spPr>
          <a:xfrm>
            <a:off x="655700" y="1086304"/>
            <a:ext cx="11243045" cy="4509452"/>
          </a:xfrm>
        </p:spPr>
        <p:txBody>
          <a:bodyPr lIns="91440" tIns="45720" rIns="91440" bIns="45720" anchor="t"/>
          <a:lstStyle/>
          <a:p>
            <a:pPr algn="just"/>
            <a:r>
              <a:rPr lang="en-US" sz="2400">
                <a:latin typeface="Calibri"/>
                <a:cs typeface="Calibri"/>
              </a:rPr>
              <a:t>Signal of interest: SMV (Signal Magnitude Vector)</a:t>
            </a:r>
            <a:endParaRPr lang="en-US" sz="2400">
              <a:latin typeface="Century Gothic"/>
              <a:cs typeface="Calibri"/>
            </a:endParaRPr>
          </a:p>
          <a:p>
            <a:pPr algn="just"/>
            <a:r>
              <a:rPr lang="en-US" sz="2400">
                <a:latin typeface="Calibri"/>
                <a:cs typeface="Calibri"/>
              </a:rPr>
              <a:t>8-seconds windows for features extraction </a:t>
            </a:r>
            <a:endParaRPr lang="en-US" sz="2400">
              <a:latin typeface="Century Gothic"/>
              <a:cs typeface="Calibri"/>
            </a:endParaRPr>
          </a:p>
          <a:p>
            <a:pPr algn="just"/>
            <a:endParaRPr lang="en-US" sz="2400">
              <a:latin typeface="Calibri"/>
              <a:cs typeface="Calibri"/>
            </a:endParaRPr>
          </a:p>
          <a:p>
            <a:pPr algn="just"/>
            <a:r>
              <a:rPr lang="en-US" sz="2400">
                <a:latin typeface="Calibri"/>
                <a:cs typeface="Calibri"/>
              </a:rPr>
              <a:t>Features:</a:t>
            </a:r>
            <a:endParaRPr lang="en-US" sz="2400"/>
          </a:p>
          <a:p>
            <a:pPr marL="342900" indent="-342900" algn="just">
              <a:buFont typeface="Arial"/>
              <a:buChar char="•"/>
            </a:pPr>
            <a:r>
              <a:rPr lang="en-US" sz="2400">
                <a:latin typeface="Calibri"/>
                <a:cs typeface="Calibri"/>
              </a:rPr>
              <a:t>Mean and standard deviation;</a:t>
            </a:r>
            <a:endParaRPr lang="en-US" sz="2400"/>
          </a:p>
          <a:p>
            <a:pPr marL="342900" indent="-342900" algn="just">
              <a:buFont typeface="Arial"/>
              <a:buChar char="•"/>
            </a:pPr>
            <a:r>
              <a:rPr lang="en-US" sz="2400">
                <a:latin typeface="Calibri"/>
                <a:cs typeface="Calibri"/>
              </a:rPr>
              <a:t>Dominant frequency and its power;</a:t>
            </a:r>
            <a:endParaRPr lang="en-US" sz="2400"/>
          </a:p>
          <a:p>
            <a:pPr marL="342900" indent="-342900" algn="just">
              <a:buFont typeface="Arial"/>
              <a:buChar char="•"/>
            </a:pPr>
            <a:r>
              <a:rPr lang="en-US" sz="2400">
                <a:latin typeface="Calibri"/>
                <a:cs typeface="Calibri"/>
              </a:rPr>
              <a:t>Second dominant frequency and its power --&gt; Only for the wrist-worn sensor;</a:t>
            </a:r>
            <a:endParaRPr lang="en-US" sz="2400"/>
          </a:p>
          <a:p>
            <a:pPr marL="342900" indent="-342900" algn="just">
              <a:buFont typeface="Arial"/>
              <a:buChar char="•"/>
            </a:pPr>
            <a:r>
              <a:rPr lang="en-US" sz="2400">
                <a:latin typeface="Calibri"/>
                <a:cs typeface="Calibri"/>
              </a:rPr>
              <a:t>Total power (in the range [0.3 - 15 Hz] );</a:t>
            </a:r>
            <a:endParaRPr lang="en-US" sz="2400"/>
          </a:p>
          <a:p>
            <a:pPr marL="342900" indent="-342900" algn="just">
              <a:buFont typeface="Arial"/>
              <a:buChar char="•"/>
            </a:pPr>
            <a:r>
              <a:rPr lang="en-US" sz="2400">
                <a:latin typeface="Calibri"/>
                <a:cs typeface="Calibri"/>
              </a:rPr>
              <a:t>Dominant frequency and its power in the range [0.6 - 2.5 Hz];</a:t>
            </a:r>
            <a:endParaRPr lang="en-US" sz="2400"/>
          </a:p>
          <a:p>
            <a:pPr marL="342900" indent="-342900" algn="just">
              <a:buFont typeface="Arial"/>
              <a:buChar char="•"/>
            </a:pPr>
            <a:r>
              <a:rPr lang="en-US" sz="2400">
                <a:latin typeface="Calibri"/>
                <a:cs typeface="Calibri"/>
              </a:rPr>
              <a:t>Ratio p1/</a:t>
            </a:r>
            <a:r>
              <a:rPr lang="en-US" sz="2400" err="1">
                <a:latin typeface="Calibri"/>
                <a:cs typeface="Calibri"/>
              </a:rPr>
              <a:t>total_power</a:t>
            </a:r>
            <a:r>
              <a:rPr lang="en-US" sz="2400">
                <a:latin typeface="Calibri"/>
                <a:cs typeface="Calibri"/>
              </a:rPr>
              <a:t>;</a:t>
            </a:r>
          </a:p>
        </p:txBody>
      </p:sp>
      <p:sp>
        <p:nvSpPr>
          <p:cNvPr id="4" name="TextBox 3">
            <a:extLst>
              <a:ext uri="{FF2B5EF4-FFF2-40B4-BE49-F238E27FC236}">
                <a16:creationId xmlns:a16="http://schemas.microsoft.com/office/drawing/2014/main" id="{1F566E7F-C2C9-26B5-EF26-0A77FD4DF916}"/>
              </a:ext>
            </a:extLst>
          </p:cNvPr>
          <p:cNvSpPr txBox="1"/>
          <p:nvPr/>
        </p:nvSpPr>
        <p:spPr>
          <a:xfrm>
            <a:off x="667987" y="5665519"/>
            <a:ext cx="109945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Reference: ZHANG, S., A. V. ROWLANDS, P. MURRAY, and T. L. HURST. Physical Activity Classification Using the GENEA Wrist-Worn Accelerometer. Med. Sci. Sports </a:t>
            </a:r>
            <a:r>
              <a:rPr lang="en-US" sz="1400" err="1">
                <a:ea typeface="+mn-lt"/>
                <a:cs typeface="+mn-lt"/>
              </a:rPr>
              <a:t>Exerc</a:t>
            </a:r>
            <a:r>
              <a:rPr lang="en-US" sz="1400">
                <a:ea typeface="+mn-lt"/>
                <a:cs typeface="+mn-lt"/>
              </a:rPr>
              <a:t>., Vol. 44, No. 4, pp. 742–748, 2012</a:t>
            </a:r>
            <a:endParaRPr lang="en-US" sz="1400"/>
          </a:p>
        </p:txBody>
      </p:sp>
      <p:cxnSp>
        <p:nvCxnSpPr>
          <p:cNvPr id="5" name="Straight Arrow Connector 4">
            <a:extLst>
              <a:ext uri="{FF2B5EF4-FFF2-40B4-BE49-F238E27FC236}">
                <a16:creationId xmlns:a16="http://schemas.microsoft.com/office/drawing/2014/main" id="{3061FEFC-5EDB-2051-7FAA-31A86BD53EAC}"/>
              </a:ext>
            </a:extLst>
          </p:cNvPr>
          <p:cNvCxnSpPr/>
          <p:nvPr/>
        </p:nvCxnSpPr>
        <p:spPr>
          <a:xfrm flipV="1">
            <a:off x="7608123" y="1451759"/>
            <a:ext cx="498764" cy="322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E21A9C9-0CFE-2616-2DEE-4BB86033C68F}"/>
              </a:ext>
            </a:extLst>
          </p:cNvPr>
          <p:cNvCxnSpPr/>
          <p:nvPr/>
        </p:nvCxnSpPr>
        <p:spPr>
          <a:xfrm>
            <a:off x="6197312" y="1758908"/>
            <a:ext cx="1419099" cy="395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F79F315C-C290-BF4C-CC9A-190EF5E7CA8D}"/>
              </a:ext>
            </a:extLst>
          </p:cNvPr>
          <p:cNvCxnSpPr/>
          <p:nvPr/>
        </p:nvCxnSpPr>
        <p:spPr>
          <a:xfrm>
            <a:off x="7606888" y="1753341"/>
            <a:ext cx="508660" cy="310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C103F3B-2D5D-FFCB-136A-9EB55B7471FF}"/>
              </a:ext>
            </a:extLst>
          </p:cNvPr>
          <p:cNvSpPr txBox="1"/>
          <p:nvPr/>
        </p:nvSpPr>
        <p:spPr>
          <a:xfrm>
            <a:off x="8087590" y="1251857"/>
            <a:ext cx="28203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Suitable for protocol</a:t>
            </a:r>
            <a:endParaRPr lang="en-US" sz="2400"/>
          </a:p>
        </p:txBody>
      </p:sp>
      <p:sp>
        <p:nvSpPr>
          <p:cNvPr id="9" name="TextBox 8">
            <a:extLst>
              <a:ext uri="{FF2B5EF4-FFF2-40B4-BE49-F238E27FC236}">
                <a16:creationId xmlns:a16="http://schemas.microsoft.com/office/drawing/2014/main" id="{1A0DFC5C-B2D0-BBF6-4B88-4BB67FE1F921}"/>
              </a:ext>
            </a:extLst>
          </p:cNvPr>
          <p:cNvSpPr txBox="1"/>
          <p:nvPr/>
        </p:nvSpPr>
        <p:spPr>
          <a:xfrm>
            <a:off x="8087590" y="1813461"/>
            <a:ext cx="21499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Optimal for FFT</a:t>
            </a:r>
            <a:r>
              <a:rPr lang="en-US">
                <a:cs typeface="Calibri"/>
              </a:rPr>
              <a:t> </a:t>
            </a:r>
            <a:endParaRPr lang="en-US"/>
          </a:p>
        </p:txBody>
      </p:sp>
    </p:spTree>
    <p:extLst>
      <p:ext uri="{BB962C8B-B14F-4D97-AF65-F5344CB8AC3E}">
        <p14:creationId xmlns:p14="http://schemas.microsoft.com/office/powerpoint/2010/main" val="163171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D960DED-91C2-8216-0BC6-8988D9377DC1}"/>
              </a:ext>
            </a:extLst>
          </p:cNvPr>
          <p:cNvSpPr>
            <a:spLocks noGrp="1"/>
          </p:cNvSpPr>
          <p:nvPr>
            <p:ph type="body" sz="quarter" idx="10"/>
          </p:nvPr>
        </p:nvSpPr>
        <p:spPr/>
        <p:txBody>
          <a:bodyPr lIns="91440" tIns="45720" rIns="91440" bIns="45720" anchor="t"/>
          <a:lstStyle/>
          <a:p>
            <a:r>
              <a:rPr lang="it-IT" sz="4400" err="1">
                <a:latin typeface="Calibri"/>
                <a:cs typeface="Calibri"/>
              </a:rPr>
              <a:t>Classification</a:t>
            </a:r>
          </a:p>
        </p:txBody>
      </p:sp>
      <p:pic>
        <p:nvPicPr>
          <p:cNvPr id="3" name="Picture 7" descr="Chart, bar chart&#10;&#10;Description automatically generated">
            <a:extLst>
              <a:ext uri="{FF2B5EF4-FFF2-40B4-BE49-F238E27FC236}">
                <a16:creationId xmlns:a16="http://schemas.microsoft.com/office/drawing/2014/main" id="{32EA3BFB-4B82-45C8-7774-828122AE81B7}"/>
              </a:ext>
            </a:extLst>
          </p:cNvPr>
          <p:cNvPicPr>
            <a:picLocks noChangeAspect="1"/>
          </p:cNvPicPr>
          <p:nvPr/>
        </p:nvPicPr>
        <p:blipFill>
          <a:blip r:embed="rId2"/>
          <a:stretch>
            <a:fillRect/>
          </a:stretch>
        </p:blipFill>
        <p:spPr>
          <a:xfrm>
            <a:off x="8389199" y="2546660"/>
            <a:ext cx="3376669" cy="2910964"/>
          </a:xfrm>
          <a:prstGeom prst="rect">
            <a:avLst/>
          </a:prstGeom>
        </p:spPr>
      </p:pic>
      <p:sp>
        <p:nvSpPr>
          <p:cNvPr id="16" name="TextBox 15">
            <a:extLst>
              <a:ext uri="{FF2B5EF4-FFF2-40B4-BE49-F238E27FC236}">
                <a16:creationId xmlns:a16="http://schemas.microsoft.com/office/drawing/2014/main" id="{B6B89390-0E9A-9118-F83D-0DF4977C1AD3}"/>
              </a:ext>
            </a:extLst>
          </p:cNvPr>
          <p:cNvSpPr txBox="1"/>
          <p:nvPr/>
        </p:nvSpPr>
        <p:spPr>
          <a:xfrm>
            <a:off x="660394" y="1458139"/>
            <a:ext cx="655164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cs typeface="Calibri"/>
              </a:rPr>
              <a:t>Methods: traditional classification vs LOSO;</a:t>
            </a:r>
          </a:p>
          <a:p>
            <a:endParaRPr lang="en-US" sz="2400">
              <a:cs typeface="Calibri"/>
            </a:endParaRPr>
          </a:p>
          <a:p>
            <a:pPr marL="285750" indent="-285750">
              <a:buFont typeface="Arial,Sans-Serif" panose="020B0604020202020204" pitchFamily="34" charset="0"/>
              <a:buChar char="•"/>
            </a:pPr>
            <a:r>
              <a:rPr lang="en-US" sz="2400">
                <a:cs typeface="Calibri"/>
              </a:rPr>
              <a:t>6  algorithms: </a:t>
            </a:r>
            <a:endParaRPr lang="en-US" sz="2400">
              <a:ea typeface="+mn-lt"/>
              <a:cs typeface="+mn-lt"/>
            </a:endParaRPr>
          </a:p>
          <a:p>
            <a:r>
              <a:rPr lang="en-US" sz="2400">
                <a:ea typeface="+mn-lt"/>
                <a:cs typeface="+mn-lt"/>
              </a:rPr>
              <a:t>               -Decision tree;</a:t>
            </a:r>
            <a:endParaRPr lang="en-US" sz="2400">
              <a:cs typeface="Calibri"/>
            </a:endParaRPr>
          </a:p>
          <a:p>
            <a:r>
              <a:rPr lang="en-US" sz="2400">
                <a:ea typeface="+mn-lt"/>
                <a:cs typeface="+mn-lt"/>
              </a:rPr>
              <a:t>               -Linear Discriminant Analysis;</a:t>
            </a:r>
          </a:p>
          <a:p>
            <a:r>
              <a:rPr lang="en-US" sz="2400">
                <a:ea typeface="+mn-lt"/>
                <a:cs typeface="+mn-lt"/>
              </a:rPr>
              <a:t>               -</a:t>
            </a:r>
            <a:r>
              <a:rPr lang="en-US" sz="2400" err="1">
                <a:ea typeface="+mn-lt"/>
                <a:cs typeface="+mn-lt"/>
              </a:rPr>
              <a:t>Kneighbors</a:t>
            </a:r>
            <a:r>
              <a:rPr lang="en-US" sz="2400">
                <a:ea typeface="+mn-lt"/>
                <a:cs typeface="+mn-lt"/>
              </a:rPr>
              <a:t>;</a:t>
            </a:r>
          </a:p>
          <a:p>
            <a:r>
              <a:rPr lang="en-US" sz="2400">
                <a:ea typeface="+mn-lt"/>
                <a:cs typeface="+mn-lt"/>
              </a:rPr>
              <a:t>               -</a:t>
            </a:r>
            <a:r>
              <a:rPr lang="en-US" sz="2400" err="1">
                <a:ea typeface="+mn-lt"/>
                <a:cs typeface="+mn-lt"/>
              </a:rPr>
              <a:t>GaussianNB</a:t>
            </a:r>
            <a:r>
              <a:rPr lang="en-US" sz="2400">
                <a:ea typeface="+mn-lt"/>
                <a:cs typeface="+mn-lt"/>
              </a:rPr>
              <a:t>;</a:t>
            </a:r>
          </a:p>
          <a:p>
            <a:r>
              <a:rPr lang="en-US" sz="2400">
                <a:ea typeface="+mn-lt"/>
                <a:cs typeface="+mn-lt"/>
              </a:rPr>
              <a:t>               -SVC;</a:t>
            </a:r>
          </a:p>
          <a:p>
            <a:r>
              <a:rPr lang="en-US" sz="2400">
                <a:ea typeface="+mn-lt"/>
                <a:cs typeface="+mn-lt"/>
              </a:rPr>
              <a:t>               -Random Forest;</a:t>
            </a:r>
          </a:p>
          <a:p>
            <a:endParaRPr lang="en-US" sz="2400">
              <a:cs typeface="Calibri"/>
            </a:endParaRPr>
          </a:p>
          <a:p>
            <a:pPr marL="342900" indent="-342900">
              <a:buFont typeface="Arial"/>
              <a:buChar char="•"/>
            </a:pPr>
            <a:r>
              <a:rPr lang="en-US" sz="2400">
                <a:cs typeface="Calibri"/>
              </a:rPr>
              <a:t>Accuracy analysis and feature selection;</a:t>
            </a:r>
            <a:endParaRPr lang="en-US" sz="2400">
              <a:ea typeface="Calibri"/>
              <a:cs typeface="Calibri"/>
            </a:endParaRPr>
          </a:p>
          <a:p>
            <a:pPr marL="342900" indent="-342900">
              <a:buFont typeface="Courier New"/>
              <a:buChar char="o"/>
            </a:pPr>
            <a:endParaRPr lang="en-US" sz="2400">
              <a:cs typeface="Calibri"/>
            </a:endParaRPr>
          </a:p>
          <a:p>
            <a:pPr marL="285750" indent="-285750">
              <a:buFont typeface="Arial" panose="020B0604020202020204" pitchFamily="34" charset="0"/>
              <a:buChar char="•"/>
            </a:pPr>
            <a:endParaRPr lang="en-US">
              <a:cs typeface="Calibri"/>
            </a:endParaRPr>
          </a:p>
          <a:p>
            <a:endParaRPr lang="en-US">
              <a:cs typeface="Calibri"/>
            </a:endParaRPr>
          </a:p>
          <a:p>
            <a:pPr marL="285750" indent="-285750">
              <a:buFont typeface="Arial" panose="020B0604020202020204" pitchFamily="34" charset="0"/>
              <a:buChar char="•"/>
            </a:pPr>
            <a:endParaRPr lang="en-US">
              <a:cs typeface="Calibri"/>
            </a:endParaRPr>
          </a:p>
        </p:txBody>
      </p:sp>
      <p:pic>
        <p:nvPicPr>
          <p:cNvPr id="17" name="Picture 17" descr="A picture containing circle&#10;&#10;Description automatically generated">
            <a:extLst>
              <a:ext uri="{FF2B5EF4-FFF2-40B4-BE49-F238E27FC236}">
                <a16:creationId xmlns:a16="http://schemas.microsoft.com/office/drawing/2014/main" id="{21756F5E-20BF-8E9D-E8B0-CB77A4230657}"/>
              </a:ext>
            </a:extLst>
          </p:cNvPr>
          <p:cNvPicPr>
            <a:picLocks noChangeAspect="1"/>
          </p:cNvPicPr>
          <p:nvPr/>
        </p:nvPicPr>
        <p:blipFill>
          <a:blip r:embed="rId3"/>
          <a:stretch>
            <a:fillRect/>
          </a:stretch>
        </p:blipFill>
        <p:spPr>
          <a:xfrm>
            <a:off x="9151882" y="236149"/>
            <a:ext cx="2283373" cy="1275047"/>
          </a:xfrm>
          <a:prstGeom prst="rect">
            <a:avLst/>
          </a:prstGeom>
        </p:spPr>
      </p:pic>
    </p:spTree>
    <p:extLst>
      <p:ext uri="{BB962C8B-B14F-4D97-AF65-F5344CB8AC3E}">
        <p14:creationId xmlns:p14="http://schemas.microsoft.com/office/powerpoint/2010/main" val="3828544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17B80D9-DFEB-0C56-DE17-AB2E1BBF99FA}"/>
              </a:ext>
            </a:extLst>
          </p:cNvPr>
          <p:cNvSpPr>
            <a:spLocks noGrp="1"/>
          </p:cNvSpPr>
          <p:nvPr>
            <p:ph type="body" sz="quarter" idx="10"/>
          </p:nvPr>
        </p:nvSpPr>
        <p:spPr/>
        <p:txBody>
          <a:bodyPr lIns="91440" tIns="45720" rIns="91440" bIns="45720" anchor="t"/>
          <a:lstStyle/>
          <a:p>
            <a:r>
              <a:rPr lang="it-IT" sz="4400">
                <a:latin typeface="Calibri"/>
                <a:cs typeface="Calibri"/>
              </a:rPr>
              <a:t>Feature </a:t>
            </a:r>
            <a:r>
              <a:rPr lang="it-IT" sz="4400" err="1">
                <a:latin typeface="Calibri"/>
                <a:cs typeface="Calibri"/>
              </a:rPr>
              <a:t>Selection</a:t>
            </a:r>
            <a:endParaRPr lang="it-IT" sz="4400">
              <a:latin typeface="Calibri"/>
              <a:cs typeface="Calibri"/>
            </a:endParaRPr>
          </a:p>
        </p:txBody>
      </p:sp>
      <p:pic>
        <p:nvPicPr>
          <p:cNvPr id="5" name="Picture 8" descr="Chart, scatter chart&#10;&#10;Description automatically generated">
            <a:extLst>
              <a:ext uri="{FF2B5EF4-FFF2-40B4-BE49-F238E27FC236}">
                <a16:creationId xmlns:a16="http://schemas.microsoft.com/office/drawing/2014/main" id="{A9978B7D-3006-089D-E7D5-04C96A0A3F55}"/>
              </a:ext>
            </a:extLst>
          </p:cNvPr>
          <p:cNvPicPr>
            <a:picLocks noChangeAspect="1"/>
          </p:cNvPicPr>
          <p:nvPr/>
        </p:nvPicPr>
        <p:blipFill>
          <a:blip r:embed="rId2"/>
          <a:stretch>
            <a:fillRect/>
          </a:stretch>
        </p:blipFill>
        <p:spPr>
          <a:xfrm>
            <a:off x="4021015" y="2731843"/>
            <a:ext cx="3954585" cy="2947624"/>
          </a:xfrm>
          <a:prstGeom prst="rect">
            <a:avLst/>
          </a:prstGeom>
        </p:spPr>
      </p:pic>
      <p:pic>
        <p:nvPicPr>
          <p:cNvPr id="9" name="Picture 9" descr="A picture containing calendar&#10;&#10;Description automatically generated">
            <a:extLst>
              <a:ext uri="{FF2B5EF4-FFF2-40B4-BE49-F238E27FC236}">
                <a16:creationId xmlns:a16="http://schemas.microsoft.com/office/drawing/2014/main" id="{B0025A8C-FADC-EB58-DA3D-A1FCCA5800C7}"/>
              </a:ext>
            </a:extLst>
          </p:cNvPr>
          <p:cNvPicPr>
            <a:picLocks noChangeAspect="1"/>
          </p:cNvPicPr>
          <p:nvPr/>
        </p:nvPicPr>
        <p:blipFill>
          <a:blip r:embed="rId3"/>
          <a:stretch>
            <a:fillRect/>
          </a:stretch>
        </p:blipFill>
        <p:spPr>
          <a:xfrm>
            <a:off x="7967784" y="2777586"/>
            <a:ext cx="3993661" cy="3022211"/>
          </a:xfrm>
          <a:prstGeom prst="rect">
            <a:avLst/>
          </a:prstGeom>
        </p:spPr>
      </p:pic>
      <p:sp>
        <p:nvSpPr>
          <p:cNvPr id="13" name="TextBox 12">
            <a:extLst>
              <a:ext uri="{FF2B5EF4-FFF2-40B4-BE49-F238E27FC236}">
                <a16:creationId xmlns:a16="http://schemas.microsoft.com/office/drawing/2014/main" id="{3FC2AF7C-728D-3FAB-491B-074753E22434}"/>
              </a:ext>
            </a:extLst>
          </p:cNvPr>
          <p:cNvSpPr txBox="1"/>
          <p:nvPr/>
        </p:nvSpPr>
        <p:spPr>
          <a:xfrm>
            <a:off x="529980" y="1966057"/>
            <a:ext cx="3558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Feature correlation matrix</a:t>
            </a:r>
          </a:p>
        </p:txBody>
      </p:sp>
      <p:sp>
        <p:nvSpPr>
          <p:cNvPr id="14" name="TextBox 13">
            <a:extLst>
              <a:ext uri="{FF2B5EF4-FFF2-40B4-BE49-F238E27FC236}">
                <a16:creationId xmlns:a16="http://schemas.microsoft.com/office/drawing/2014/main" id="{23A7283D-74F1-4728-F12F-A4D5E2A21649}"/>
              </a:ext>
            </a:extLst>
          </p:cNvPr>
          <p:cNvSpPr txBox="1"/>
          <p:nvPr/>
        </p:nvSpPr>
        <p:spPr>
          <a:xfrm>
            <a:off x="4672134" y="1643672"/>
            <a:ext cx="28452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Example of two highly correlated features</a:t>
            </a:r>
          </a:p>
        </p:txBody>
      </p:sp>
      <p:sp>
        <p:nvSpPr>
          <p:cNvPr id="15" name="TextBox 14">
            <a:extLst>
              <a:ext uri="{FF2B5EF4-FFF2-40B4-BE49-F238E27FC236}">
                <a16:creationId xmlns:a16="http://schemas.microsoft.com/office/drawing/2014/main" id="{F4866A4F-BD45-50A4-9A7A-4165942F0CC7}"/>
              </a:ext>
            </a:extLst>
          </p:cNvPr>
          <p:cNvSpPr txBox="1"/>
          <p:nvPr/>
        </p:nvSpPr>
        <p:spPr>
          <a:xfrm>
            <a:off x="8549930" y="1776203"/>
            <a:ext cx="341190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Correlation matrix cleaned</a:t>
            </a:r>
          </a:p>
        </p:txBody>
      </p:sp>
      <p:pic>
        <p:nvPicPr>
          <p:cNvPr id="3" name="Picture 5" descr="A picture containing text&#10;&#10;Description automatically generated">
            <a:extLst>
              <a:ext uri="{FF2B5EF4-FFF2-40B4-BE49-F238E27FC236}">
                <a16:creationId xmlns:a16="http://schemas.microsoft.com/office/drawing/2014/main" id="{FBA3F961-6483-96FD-F7DC-1F027D88B24D}"/>
              </a:ext>
            </a:extLst>
          </p:cNvPr>
          <p:cNvPicPr>
            <a:picLocks noChangeAspect="1"/>
          </p:cNvPicPr>
          <p:nvPr/>
        </p:nvPicPr>
        <p:blipFill>
          <a:blip r:embed="rId4"/>
          <a:stretch>
            <a:fillRect/>
          </a:stretch>
        </p:blipFill>
        <p:spPr>
          <a:xfrm>
            <a:off x="9586665" y="271338"/>
            <a:ext cx="1133475" cy="1228725"/>
          </a:xfrm>
          <a:prstGeom prst="rect">
            <a:avLst/>
          </a:prstGeom>
        </p:spPr>
      </p:pic>
      <p:pic>
        <p:nvPicPr>
          <p:cNvPr id="6" name="Picture 6">
            <a:extLst>
              <a:ext uri="{FF2B5EF4-FFF2-40B4-BE49-F238E27FC236}">
                <a16:creationId xmlns:a16="http://schemas.microsoft.com/office/drawing/2014/main" id="{EBA0188D-121E-DF3E-0F37-0D01FC2F4218}"/>
              </a:ext>
            </a:extLst>
          </p:cNvPr>
          <p:cNvPicPr>
            <a:picLocks noChangeAspect="1"/>
          </p:cNvPicPr>
          <p:nvPr/>
        </p:nvPicPr>
        <p:blipFill>
          <a:blip r:embed="rId5"/>
          <a:stretch>
            <a:fillRect/>
          </a:stretch>
        </p:blipFill>
        <p:spPr>
          <a:xfrm>
            <a:off x="35169" y="2820405"/>
            <a:ext cx="3993660" cy="2946343"/>
          </a:xfrm>
          <a:prstGeom prst="rect">
            <a:avLst/>
          </a:prstGeom>
        </p:spPr>
      </p:pic>
    </p:spTree>
    <p:extLst>
      <p:ext uri="{BB962C8B-B14F-4D97-AF65-F5344CB8AC3E}">
        <p14:creationId xmlns:p14="http://schemas.microsoft.com/office/powerpoint/2010/main" val="395022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D960DED-91C2-8216-0BC6-8988D9377DC1}"/>
              </a:ext>
            </a:extLst>
          </p:cNvPr>
          <p:cNvSpPr>
            <a:spLocks noGrp="1"/>
          </p:cNvSpPr>
          <p:nvPr>
            <p:ph type="body" sz="quarter" idx="10"/>
          </p:nvPr>
        </p:nvSpPr>
        <p:spPr/>
        <p:txBody>
          <a:bodyPr lIns="91440" tIns="45720" rIns="91440" bIns="45720" anchor="t"/>
          <a:lstStyle/>
          <a:p>
            <a:r>
              <a:rPr lang="it-IT" sz="4400" err="1">
                <a:latin typeface="Calibri"/>
                <a:cs typeface="Calibri"/>
              </a:rPr>
              <a:t>Accuracy</a:t>
            </a:r>
            <a:r>
              <a:rPr lang="it-IT" sz="4400">
                <a:latin typeface="Calibri"/>
                <a:cs typeface="Calibri"/>
              </a:rPr>
              <a:t> and </a:t>
            </a:r>
            <a:r>
              <a:rPr lang="it-IT" sz="4400" err="1">
                <a:latin typeface="Calibri"/>
                <a:cs typeface="Calibri"/>
              </a:rPr>
              <a:t>hyperparameters</a:t>
            </a:r>
            <a:r>
              <a:rPr lang="it-IT" sz="4400">
                <a:latin typeface="Calibri"/>
                <a:cs typeface="Calibri"/>
              </a:rPr>
              <a:t>' </a:t>
            </a:r>
            <a:r>
              <a:rPr lang="it-IT" sz="4400" err="1">
                <a:latin typeface="Calibri"/>
                <a:cs typeface="Calibri"/>
              </a:rPr>
              <a:t>choice</a:t>
            </a:r>
            <a:endParaRPr lang="it-IT" sz="4400">
              <a:latin typeface="Calibri"/>
              <a:cs typeface="Calibri"/>
            </a:endParaRPr>
          </a:p>
        </p:txBody>
      </p:sp>
      <p:sp>
        <p:nvSpPr>
          <p:cNvPr id="5" name="TextBox 4">
            <a:extLst>
              <a:ext uri="{FF2B5EF4-FFF2-40B4-BE49-F238E27FC236}">
                <a16:creationId xmlns:a16="http://schemas.microsoft.com/office/drawing/2014/main" id="{3F25F34E-49A6-BE86-B858-BE02C771AC13}"/>
              </a:ext>
            </a:extLst>
          </p:cNvPr>
          <p:cNvSpPr txBox="1"/>
          <p:nvPr/>
        </p:nvSpPr>
        <p:spPr>
          <a:xfrm>
            <a:off x="8379516" y="3060196"/>
            <a:ext cx="32401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Random Forest Classifier </a:t>
            </a:r>
          </a:p>
        </p:txBody>
      </p:sp>
      <p:sp>
        <p:nvSpPr>
          <p:cNvPr id="7" name="TextBox 6">
            <a:extLst>
              <a:ext uri="{FF2B5EF4-FFF2-40B4-BE49-F238E27FC236}">
                <a16:creationId xmlns:a16="http://schemas.microsoft.com/office/drawing/2014/main" id="{4B4C2BC1-7CE6-FF48-16E6-0B4D68FFF522}"/>
              </a:ext>
            </a:extLst>
          </p:cNvPr>
          <p:cNvSpPr txBox="1"/>
          <p:nvPr/>
        </p:nvSpPr>
        <p:spPr>
          <a:xfrm>
            <a:off x="1502206" y="3814674"/>
            <a:ext cx="32139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Decision Tree Classifier</a:t>
            </a:r>
            <a:r>
              <a:rPr lang="en-US"/>
              <a:t> </a:t>
            </a:r>
          </a:p>
        </p:txBody>
      </p:sp>
      <p:pic>
        <p:nvPicPr>
          <p:cNvPr id="3" name="Picture 3" descr="Chart, line chart&#10;&#10;Description automatically generated">
            <a:extLst>
              <a:ext uri="{FF2B5EF4-FFF2-40B4-BE49-F238E27FC236}">
                <a16:creationId xmlns:a16="http://schemas.microsoft.com/office/drawing/2014/main" id="{E8AC5368-FDED-1BE7-C394-F9940679CCED}"/>
              </a:ext>
            </a:extLst>
          </p:cNvPr>
          <p:cNvPicPr>
            <a:picLocks noChangeAspect="1"/>
          </p:cNvPicPr>
          <p:nvPr/>
        </p:nvPicPr>
        <p:blipFill>
          <a:blip r:embed="rId2"/>
          <a:stretch>
            <a:fillRect/>
          </a:stretch>
        </p:blipFill>
        <p:spPr>
          <a:xfrm>
            <a:off x="6792685" y="3528442"/>
            <a:ext cx="4811485" cy="2562129"/>
          </a:xfrm>
          <a:prstGeom prst="rect">
            <a:avLst/>
          </a:prstGeom>
        </p:spPr>
      </p:pic>
      <p:pic>
        <p:nvPicPr>
          <p:cNvPr id="4" name="Picture 7" descr="Chart, line chart&#10;&#10;Description automatically generated">
            <a:extLst>
              <a:ext uri="{FF2B5EF4-FFF2-40B4-BE49-F238E27FC236}">
                <a16:creationId xmlns:a16="http://schemas.microsoft.com/office/drawing/2014/main" id="{A3B77AE1-49B4-0BF3-5569-ACF97ADA8E95}"/>
              </a:ext>
            </a:extLst>
          </p:cNvPr>
          <p:cNvPicPr>
            <a:picLocks noChangeAspect="1"/>
          </p:cNvPicPr>
          <p:nvPr/>
        </p:nvPicPr>
        <p:blipFill>
          <a:blip r:embed="rId3"/>
          <a:stretch>
            <a:fillRect/>
          </a:stretch>
        </p:blipFill>
        <p:spPr>
          <a:xfrm>
            <a:off x="627413" y="1256686"/>
            <a:ext cx="4682836" cy="2553432"/>
          </a:xfrm>
          <a:prstGeom prst="rect">
            <a:avLst/>
          </a:prstGeom>
        </p:spPr>
      </p:pic>
      <p:cxnSp>
        <p:nvCxnSpPr>
          <p:cNvPr id="6" name="Straight Arrow Connector 5">
            <a:extLst>
              <a:ext uri="{FF2B5EF4-FFF2-40B4-BE49-F238E27FC236}">
                <a16:creationId xmlns:a16="http://schemas.microsoft.com/office/drawing/2014/main" id="{BBF08F36-1E70-6630-E4CE-A824811E9AC2}"/>
              </a:ext>
            </a:extLst>
          </p:cNvPr>
          <p:cNvCxnSpPr/>
          <p:nvPr/>
        </p:nvCxnSpPr>
        <p:spPr>
          <a:xfrm flipH="1">
            <a:off x="2909413" y="4327565"/>
            <a:ext cx="5937" cy="9144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3C43E4D-887C-D05C-F413-C7C24FE476E2}"/>
              </a:ext>
            </a:extLst>
          </p:cNvPr>
          <p:cNvCxnSpPr>
            <a:cxnSpLocks/>
          </p:cNvCxnSpPr>
          <p:nvPr/>
        </p:nvCxnSpPr>
        <p:spPr>
          <a:xfrm flipH="1" flipV="1">
            <a:off x="9411158" y="2011825"/>
            <a:ext cx="5937" cy="104502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2E33C7C-8204-E7DC-70E3-15A407CB7794}"/>
              </a:ext>
            </a:extLst>
          </p:cNvPr>
          <p:cNvSpPr txBox="1"/>
          <p:nvPr/>
        </p:nvSpPr>
        <p:spPr>
          <a:xfrm>
            <a:off x="7793182" y="1130629"/>
            <a:ext cx="33498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Accuracy of 98.3% with number of trees = 100  </a:t>
            </a:r>
          </a:p>
        </p:txBody>
      </p:sp>
      <p:sp>
        <p:nvSpPr>
          <p:cNvPr id="11" name="TextBox 10">
            <a:extLst>
              <a:ext uri="{FF2B5EF4-FFF2-40B4-BE49-F238E27FC236}">
                <a16:creationId xmlns:a16="http://schemas.microsoft.com/office/drawing/2014/main" id="{C43F44F2-E29A-66CC-285F-AAED459CE4F6}"/>
              </a:ext>
            </a:extLst>
          </p:cNvPr>
          <p:cNvSpPr txBox="1"/>
          <p:nvPr/>
        </p:nvSpPr>
        <p:spPr>
          <a:xfrm>
            <a:off x="1469571" y="5385954"/>
            <a:ext cx="299357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Accuracy of 96.6% with </a:t>
            </a:r>
            <a:r>
              <a:rPr lang="en-US" sz="2400" err="1">
                <a:cs typeface="Calibri"/>
              </a:rPr>
              <a:t>max_depth</a:t>
            </a:r>
            <a:r>
              <a:rPr lang="en-US" sz="2400">
                <a:cs typeface="Calibri"/>
              </a:rPr>
              <a:t> = 4</a:t>
            </a:r>
            <a:r>
              <a:rPr lang="en-US">
                <a:cs typeface="Calibri"/>
              </a:rPr>
              <a:t>  </a:t>
            </a:r>
          </a:p>
        </p:txBody>
      </p:sp>
    </p:spTree>
    <p:extLst>
      <p:ext uri="{BB962C8B-B14F-4D97-AF65-F5344CB8AC3E}">
        <p14:creationId xmlns:p14="http://schemas.microsoft.com/office/powerpoint/2010/main" val="119954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D3FBB5-A4BD-E6B5-3404-955A3F9F24EC}"/>
              </a:ext>
            </a:extLst>
          </p:cNvPr>
          <p:cNvSpPr>
            <a:spLocks noGrp="1"/>
          </p:cNvSpPr>
          <p:nvPr>
            <p:ph type="body" sz="quarter" idx="10"/>
          </p:nvPr>
        </p:nvSpPr>
        <p:spPr/>
        <p:txBody>
          <a:bodyPr lIns="91440" tIns="45720" rIns="91440" bIns="45720" anchor="t"/>
          <a:lstStyle/>
          <a:p>
            <a:r>
              <a:rPr lang="it-IT" sz="4400" err="1">
                <a:latin typeface="Calibri"/>
                <a:cs typeface="Calibri"/>
              </a:rPr>
              <a:t>Algorithms</a:t>
            </a:r>
            <a:r>
              <a:rPr lang="it-IT" sz="4400">
                <a:latin typeface="Calibri"/>
                <a:cs typeface="Calibri"/>
              </a:rPr>
              <a:t> </a:t>
            </a:r>
            <a:r>
              <a:rPr lang="it-IT" sz="4400" err="1">
                <a:latin typeface="Calibri"/>
                <a:cs typeface="Calibri"/>
              </a:rPr>
              <a:t>comparison</a:t>
            </a:r>
          </a:p>
        </p:txBody>
      </p:sp>
      <p:pic>
        <p:nvPicPr>
          <p:cNvPr id="7" name="Picture 7" descr="Table&#10;&#10;Description automatically generated">
            <a:extLst>
              <a:ext uri="{FF2B5EF4-FFF2-40B4-BE49-F238E27FC236}">
                <a16:creationId xmlns:a16="http://schemas.microsoft.com/office/drawing/2014/main" id="{C5F42E01-FDB2-8EEC-4AE1-F936E4269701}"/>
              </a:ext>
            </a:extLst>
          </p:cNvPr>
          <p:cNvPicPr>
            <a:picLocks noChangeAspect="1"/>
          </p:cNvPicPr>
          <p:nvPr/>
        </p:nvPicPr>
        <p:blipFill>
          <a:blip r:embed="rId2"/>
          <a:stretch>
            <a:fillRect/>
          </a:stretch>
        </p:blipFill>
        <p:spPr>
          <a:xfrm>
            <a:off x="1617785" y="3996130"/>
            <a:ext cx="8956430" cy="1923508"/>
          </a:xfrm>
          <a:prstGeom prst="rect">
            <a:avLst/>
          </a:prstGeom>
        </p:spPr>
      </p:pic>
      <p:pic>
        <p:nvPicPr>
          <p:cNvPr id="8" name="Picture 8" descr="Table&#10;&#10;Description automatically generated">
            <a:extLst>
              <a:ext uri="{FF2B5EF4-FFF2-40B4-BE49-F238E27FC236}">
                <a16:creationId xmlns:a16="http://schemas.microsoft.com/office/drawing/2014/main" id="{3E4641DE-6FD3-A7B2-0DA4-0D5BC35D97EC}"/>
              </a:ext>
            </a:extLst>
          </p:cNvPr>
          <p:cNvPicPr>
            <a:picLocks noChangeAspect="1"/>
          </p:cNvPicPr>
          <p:nvPr/>
        </p:nvPicPr>
        <p:blipFill>
          <a:blip r:embed="rId3"/>
          <a:stretch>
            <a:fillRect/>
          </a:stretch>
        </p:blipFill>
        <p:spPr>
          <a:xfrm>
            <a:off x="1617785" y="1465899"/>
            <a:ext cx="8956430" cy="1923508"/>
          </a:xfrm>
          <a:prstGeom prst="rect">
            <a:avLst/>
          </a:prstGeom>
        </p:spPr>
      </p:pic>
    </p:spTree>
    <p:extLst>
      <p:ext uri="{BB962C8B-B14F-4D97-AF65-F5344CB8AC3E}">
        <p14:creationId xmlns:p14="http://schemas.microsoft.com/office/powerpoint/2010/main" val="2139629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EF33388-5B60-D458-8409-28806052A007}"/>
              </a:ext>
            </a:extLst>
          </p:cNvPr>
          <p:cNvSpPr>
            <a:spLocks noGrp="1"/>
          </p:cNvSpPr>
          <p:nvPr>
            <p:ph type="body" sz="quarter" idx="10"/>
          </p:nvPr>
        </p:nvSpPr>
        <p:spPr/>
        <p:txBody>
          <a:bodyPr lIns="91440" tIns="45720" rIns="91440" bIns="45720" anchor="t"/>
          <a:lstStyle/>
          <a:p>
            <a:r>
              <a:rPr lang="it-IT" sz="4400" err="1">
                <a:latin typeface="Calibri"/>
                <a:cs typeface="Calibri"/>
              </a:rPr>
              <a:t>Introduction</a:t>
            </a:r>
            <a:endParaRPr lang="it-IT" sz="4400">
              <a:latin typeface="Calibri"/>
              <a:cs typeface="Calibri"/>
            </a:endParaRPr>
          </a:p>
        </p:txBody>
      </p:sp>
      <p:sp>
        <p:nvSpPr>
          <p:cNvPr id="3" name="Segnaposto testo 2">
            <a:extLst>
              <a:ext uri="{FF2B5EF4-FFF2-40B4-BE49-F238E27FC236}">
                <a16:creationId xmlns:a16="http://schemas.microsoft.com/office/drawing/2014/main" id="{2BA1001A-790F-6CE4-2A12-3DACF5508463}"/>
              </a:ext>
            </a:extLst>
          </p:cNvPr>
          <p:cNvSpPr>
            <a:spLocks noGrp="1"/>
          </p:cNvSpPr>
          <p:nvPr>
            <p:ph type="body" sz="quarter" idx="11"/>
          </p:nvPr>
        </p:nvSpPr>
        <p:spPr>
          <a:xfrm>
            <a:off x="527051" y="936626"/>
            <a:ext cx="11233149" cy="4787006"/>
          </a:xfrm>
        </p:spPr>
        <p:txBody>
          <a:bodyPr lIns="91440" tIns="45720" rIns="91440" bIns="45720" anchor="t"/>
          <a:lstStyle/>
          <a:p>
            <a:pPr algn="just"/>
            <a:r>
              <a:rPr lang="it-IT" sz="2400">
                <a:latin typeface="Calibri"/>
                <a:cs typeface="Calibri"/>
              </a:rPr>
              <a:t>The project </a:t>
            </a:r>
            <a:r>
              <a:rPr lang="it-IT" sz="2400" err="1">
                <a:latin typeface="Calibri"/>
                <a:cs typeface="Calibri"/>
              </a:rPr>
              <a:t>was</a:t>
            </a:r>
            <a:r>
              <a:rPr lang="it-IT" sz="2400">
                <a:latin typeface="Calibri"/>
                <a:cs typeface="Calibri"/>
              </a:rPr>
              <a:t> </a:t>
            </a:r>
            <a:r>
              <a:rPr lang="it-IT" sz="2400" err="1">
                <a:latin typeface="Calibri"/>
                <a:cs typeface="Calibri"/>
              </a:rPr>
              <a:t>born</a:t>
            </a:r>
            <a:r>
              <a:rPr lang="it-IT" sz="2400">
                <a:latin typeface="Calibri"/>
                <a:cs typeface="Calibri"/>
              </a:rPr>
              <a:t> from the </a:t>
            </a:r>
            <a:r>
              <a:rPr lang="it-IT" sz="2400" err="1">
                <a:latin typeface="Calibri"/>
                <a:cs typeface="Calibri"/>
              </a:rPr>
              <a:t>need</a:t>
            </a:r>
            <a:r>
              <a:rPr lang="it-IT" sz="2400">
                <a:latin typeface="Calibri"/>
                <a:cs typeface="Calibri"/>
              </a:rPr>
              <a:t> to </a:t>
            </a:r>
            <a:r>
              <a:rPr lang="it-IT" sz="2400" err="1">
                <a:latin typeface="Calibri"/>
                <a:cs typeface="Calibri"/>
              </a:rPr>
              <a:t>develop</a:t>
            </a:r>
            <a:r>
              <a:rPr lang="it-IT" sz="2400">
                <a:latin typeface="Calibri"/>
                <a:cs typeface="Calibri"/>
              </a:rPr>
              <a:t> a </a:t>
            </a:r>
            <a:r>
              <a:rPr lang="it-IT" sz="2400" err="1">
                <a:latin typeface="Calibri"/>
                <a:cs typeface="Calibri"/>
              </a:rPr>
              <a:t>protocol</a:t>
            </a:r>
            <a:r>
              <a:rPr lang="it-IT" sz="2400">
                <a:latin typeface="Calibri"/>
                <a:cs typeface="Calibri"/>
              </a:rPr>
              <a:t> </a:t>
            </a:r>
            <a:r>
              <a:rPr lang="it-IT" sz="2400" err="1">
                <a:latin typeface="Calibri"/>
                <a:cs typeface="Calibri"/>
              </a:rPr>
              <a:t>integrated</a:t>
            </a:r>
            <a:r>
              <a:rPr lang="it-IT" sz="2400">
                <a:latin typeface="Calibri"/>
                <a:cs typeface="Calibri"/>
              </a:rPr>
              <a:t> with an </a:t>
            </a:r>
            <a:r>
              <a:rPr lang="it-IT" sz="2400" err="1">
                <a:latin typeface="Calibri"/>
                <a:cs typeface="Calibri"/>
              </a:rPr>
              <a:t>algorithm</a:t>
            </a:r>
            <a:r>
              <a:rPr lang="it-IT" sz="2400">
                <a:latin typeface="Calibri"/>
                <a:cs typeface="Calibri"/>
              </a:rPr>
              <a:t> to </a:t>
            </a:r>
            <a:r>
              <a:rPr lang="it-IT" sz="2400" err="1">
                <a:latin typeface="Calibri"/>
                <a:cs typeface="Calibri"/>
              </a:rPr>
              <a:t>evaluate</a:t>
            </a:r>
            <a:r>
              <a:rPr lang="it-IT" sz="2400">
                <a:latin typeface="Calibri"/>
                <a:cs typeface="Calibri"/>
              </a:rPr>
              <a:t> the </a:t>
            </a:r>
            <a:r>
              <a:rPr lang="it-IT" sz="2400" err="1">
                <a:latin typeface="Calibri"/>
                <a:cs typeface="Calibri"/>
              </a:rPr>
              <a:t>motor</a:t>
            </a:r>
            <a:r>
              <a:rPr lang="it-IT" sz="2400">
                <a:latin typeface="Calibri"/>
                <a:cs typeface="Calibri"/>
              </a:rPr>
              <a:t> performance and </a:t>
            </a:r>
            <a:r>
              <a:rPr lang="it-IT" sz="2400" err="1">
                <a:latin typeface="Calibri"/>
                <a:cs typeface="Calibri"/>
              </a:rPr>
              <a:t>physiological</a:t>
            </a:r>
            <a:r>
              <a:rPr lang="it-IT" sz="2400">
                <a:latin typeface="Calibri"/>
                <a:cs typeface="Calibri"/>
              </a:rPr>
              <a:t> </a:t>
            </a:r>
            <a:r>
              <a:rPr lang="it-IT" sz="2400" err="1">
                <a:latin typeface="Calibri"/>
                <a:cs typeface="Calibri"/>
              </a:rPr>
              <a:t>conditions</a:t>
            </a:r>
            <a:r>
              <a:rPr lang="it-IT" sz="2400">
                <a:latin typeface="Calibri"/>
                <a:cs typeface="Calibri"/>
              </a:rPr>
              <a:t> of </a:t>
            </a:r>
            <a:r>
              <a:rPr lang="it-IT" sz="2400" err="1">
                <a:latin typeface="Calibri"/>
                <a:cs typeface="Calibri"/>
              </a:rPr>
              <a:t>elderly</a:t>
            </a:r>
            <a:r>
              <a:rPr lang="it-IT" sz="2400">
                <a:latin typeface="Calibri"/>
                <a:cs typeface="Calibri"/>
              </a:rPr>
              <a:t> </a:t>
            </a:r>
            <a:r>
              <a:rPr lang="it-IT" sz="2400" err="1">
                <a:latin typeface="Calibri"/>
                <a:cs typeface="Calibri"/>
              </a:rPr>
              <a:t>patients</a:t>
            </a:r>
            <a:r>
              <a:rPr lang="it-IT" sz="2400">
                <a:latin typeface="Calibri"/>
                <a:cs typeface="Calibri"/>
              </a:rPr>
              <a:t> </a:t>
            </a:r>
            <a:r>
              <a:rPr lang="it-IT" sz="2400" err="1">
                <a:latin typeface="Calibri"/>
                <a:cs typeface="Calibri"/>
              </a:rPr>
              <a:t>during</a:t>
            </a:r>
            <a:r>
              <a:rPr lang="it-IT" sz="2400">
                <a:latin typeface="Calibri"/>
                <a:cs typeface="Calibri"/>
              </a:rPr>
              <a:t> </a:t>
            </a:r>
            <a:r>
              <a:rPr lang="it-IT" sz="2400" err="1">
                <a:latin typeface="Calibri"/>
                <a:cs typeface="Calibri"/>
              </a:rPr>
              <a:t>different</a:t>
            </a:r>
            <a:r>
              <a:rPr lang="it-IT" sz="2400">
                <a:latin typeface="Calibri"/>
                <a:cs typeface="Calibri"/>
              </a:rPr>
              <a:t> tasks </a:t>
            </a:r>
            <a:r>
              <a:rPr lang="it-IT" sz="2400" err="1">
                <a:latin typeface="Calibri"/>
                <a:cs typeface="Calibri"/>
              </a:rPr>
              <a:t>through</a:t>
            </a:r>
            <a:r>
              <a:rPr lang="it-IT" sz="2400">
                <a:latin typeface="Calibri"/>
                <a:cs typeface="Calibri"/>
              </a:rPr>
              <a:t> the exploitation of </a:t>
            </a:r>
            <a:r>
              <a:rPr lang="it-IT" sz="2400" err="1">
                <a:latin typeface="Calibri"/>
                <a:cs typeface="Calibri"/>
              </a:rPr>
              <a:t>different</a:t>
            </a:r>
            <a:r>
              <a:rPr lang="it-IT" sz="2400">
                <a:latin typeface="Calibri"/>
                <a:cs typeface="Calibri"/>
              </a:rPr>
              <a:t> devices. </a:t>
            </a:r>
            <a:endParaRPr lang="en-US"/>
          </a:p>
          <a:p>
            <a:endParaRPr lang="it-IT" sz="2000">
              <a:latin typeface="Calibri"/>
              <a:cs typeface="Calibri"/>
            </a:endParaRPr>
          </a:p>
          <a:p>
            <a:endParaRPr lang="it-IT" sz="2000">
              <a:latin typeface="Calibri"/>
              <a:cs typeface="Calibri"/>
            </a:endParaRPr>
          </a:p>
          <a:p>
            <a:endParaRPr lang="it-IT" sz="2000">
              <a:latin typeface="Calibri"/>
              <a:cs typeface="Calibri"/>
            </a:endParaRPr>
          </a:p>
          <a:p>
            <a:endParaRPr lang="it-IT" sz="2000">
              <a:latin typeface="Calibri"/>
              <a:cs typeface="Calibri"/>
            </a:endParaRPr>
          </a:p>
          <a:p>
            <a:endParaRPr lang="it-IT" sz="2000">
              <a:latin typeface="Calibri"/>
              <a:cs typeface="Calibri"/>
            </a:endParaRPr>
          </a:p>
          <a:p>
            <a:endParaRPr lang="it-IT" sz="2000">
              <a:latin typeface="Calibri"/>
              <a:cs typeface="Calibri"/>
            </a:endParaRPr>
          </a:p>
          <a:p>
            <a:endParaRPr lang="it-IT" sz="2000">
              <a:latin typeface="Calibri"/>
              <a:cs typeface="Calibri"/>
            </a:endParaRPr>
          </a:p>
          <a:p>
            <a:endParaRPr lang="it-IT" sz="2400">
              <a:latin typeface="Calibri"/>
              <a:cs typeface="Calibri"/>
            </a:endParaRPr>
          </a:p>
          <a:p>
            <a:endParaRPr lang="it-IT" sz="2400">
              <a:latin typeface="Calibri"/>
              <a:cs typeface="Calibri"/>
            </a:endParaRPr>
          </a:p>
          <a:p>
            <a:r>
              <a:rPr lang="it-IT" sz="2400">
                <a:latin typeface="Calibri"/>
                <a:cs typeface="Calibri"/>
              </a:rPr>
              <a:t>Due to the </a:t>
            </a:r>
            <a:r>
              <a:rPr lang="it-IT" sz="2400" err="1">
                <a:latin typeface="Calibri"/>
                <a:cs typeface="Calibri"/>
              </a:rPr>
              <a:t>lack</a:t>
            </a:r>
            <a:r>
              <a:rPr lang="it-IT" sz="2400">
                <a:latin typeface="Calibri"/>
                <a:cs typeface="Calibri"/>
              </a:rPr>
              <a:t> of </a:t>
            </a:r>
            <a:r>
              <a:rPr lang="it-IT" sz="2400" err="1">
                <a:latin typeface="Calibri"/>
                <a:cs typeface="Calibri"/>
              </a:rPr>
              <a:t>elderly</a:t>
            </a:r>
            <a:r>
              <a:rPr lang="it-IT" sz="2400">
                <a:latin typeface="Calibri"/>
                <a:cs typeface="Calibri"/>
              </a:rPr>
              <a:t> </a:t>
            </a:r>
            <a:r>
              <a:rPr lang="it-IT" sz="2400" err="1">
                <a:latin typeface="Calibri"/>
                <a:cs typeface="Calibri"/>
              </a:rPr>
              <a:t>volunteers</a:t>
            </a:r>
            <a:r>
              <a:rPr lang="it-IT" sz="2400">
                <a:latin typeface="Calibri"/>
                <a:cs typeface="Calibri"/>
              </a:rPr>
              <a:t>, </a:t>
            </a:r>
            <a:r>
              <a:rPr lang="it-IT" sz="2400" err="1">
                <a:latin typeface="Calibri"/>
                <a:cs typeface="Calibri"/>
              </a:rPr>
              <a:t>we</a:t>
            </a:r>
            <a:r>
              <a:rPr lang="it-IT" sz="2400">
                <a:latin typeface="Calibri"/>
                <a:cs typeface="Calibri"/>
              </a:rPr>
              <a:t> </a:t>
            </a:r>
            <a:r>
              <a:rPr lang="it-IT" sz="2400" err="1">
                <a:latin typeface="Calibri"/>
                <a:cs typeface="Calibri"/>
              </a:rPr>
              <a:t>detected</a:t>
            </a:r>
            <a:r>
              <a:rPr lang="it-IT" sz="2400">
                <a:latin typeface="Calibri"/>
                <a:cs typeface="Calibri"/>
              </a:rPr>
              <a:t> </a:t>
            </a:r>
            <a:r>
              <a:rPr lang="it-IT" sz="2400" err="1">
                <a:latin typeface="Calibri"/>
                <a:cs typeface="Calibri"/>
              </a:rPr>
              <a:t>signals</a:t>
            </a:r>
            <a:r>
              <a:rPr lang="it-IT" sz="2400">
                <a:latin typeface="Calibri"/>
                <a:cs typeface="Calibri"/>
              </a:rPr>
              <a:t> on </a:t>
            </a:r>
            <a:r>
              <a:rPr lang="it-IT" sz="2400" err="1">
                <a:latin typeface="Calibri"/>
                <a:cs typeface="Calibri"/>
              </a:rPr>
              <a:t>coetaneous</a:t>
            </a:r>
            <a:r>
              <a:rPr lang="it-IT" sz="2400">
                <a:latin typeface="Calibri"/>
                <a:cs typeface="Calibri"/>
              </a:rPr>
              <a:t> </a:t>
            </a:r>
            <a:r>
              <a:rPr lang="it-IT" sz="2400" err="1">
                <a:latin typeface="Calibri"/>
                <a:cs typeface="Calibri"/>
              </a:rPr>
              <a:t>subjects</a:t>
            </a:r>
            <a:r>
              <a:rPr lang="it-IT" sz="2400">
                <a:latin typeface="Calibri"/>
                <a:cs typeface="Calibri"/>
              </a:rPr>
              <a:t>. </a:t>
            </a:r>
          </a:p>
          <a:p>
            <a:endParaRPr lang="it-IT" sz="2000">
              <a:latin typeface="Calibri"/>
              <a:cs typeface="Calibri"/>
            </a:endParaRPr>
          </a:p>
        </p:txBody>
      </p:sp>
      <p:pic>
        <p:nvPicPr>
          <p:cNvPr id="5" name="Picture 5">
            <a:extLst>
              <a:ext uri="{FF2B5EF4-FFF2-40B4-BE49-F238E27FC236}">
                <a16:creationId xmlns:a16="http://schemas.microsoft.com/office/drawing/2014/main" id="{E9E700AF-97DB-EBE7-EAFF-869183778CA6}"/>
              </a:ext>
            </a:extLst>
          </p:cNvPr>
          <p:cNvPicPr>
            <a:picLocks noChangeAspect="1"/>
          </p:cNvPicPr>
          <p:nvPr/>
        </p:nvPicPr>
        <p:blipFill>
          <a:blip r:embed="rId2"/>
          <a:stretch>
            <a:fillRect/>
          </a:stretch>
        </p:blipFill>
        <p:spPr>
          <a:xfrm>
            <a:off x="3986212" y="2309586"/>
            <a:ext cx="4326731" cy="2929391"/>
          </a:xfrm>
          <a:prstGeom prst="rect">
            <a:avLst/>
          </a:prstGeom>
        </p:spPr>
      </p:pic>
    </p:spTree>
    <p:extLst>
      <p:ext uri="{BB962C8B-B14F-4D97-AF65-F5344CB8AC3E}">
        <p14:creationId xmlns:p14="http://schemas.microsoft.com/office/powerpoint/2010/main" val="400872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D3FBB5-A4BD-E6B5-3404-955A3F9F24EC}"/>
              </a:ext>
            </a:extLst>
          </p:cNvPr>
          <p:cNvSpPr>
            <a:spLocks noGrp="1"/>
          </p:cNvSpPr>
          <p:nvPr>
            <p:ph type="body" sz="quarter" idx="10"/>
          </p:nvPr>
        </p:nvSpPr>
        <p:spPr>
          <a:xfrm>
            <a:off x="106637" y="305881"/>
            <a:ext cx="11233149" cy="648071"/>
          </a:xfrm>
        </p:spPr>
        <p:txBody>
          <a:bodyPr lIns="91440" tIns="45720" rIns="91440" bIns="45720" anchor="t"/>
          <a:lstStyle/>
          <a:p>
            <a:r>
              <a:rPr lang="it-IT" sz="3200">
                <a:latin typeface="Calibri"/>
                <a:cs typeface="Calibri"/>
              </a:rPr>
              <a:t>Sensor </a:t>
            </a:r>
            <a:r>
              <a:rPr lang="it-IT" sz="3200" err="1">
                <a:latin typeface="Calibri"/>
                <a:cs typeface="Calibri"/>
              </a:rPr>
              <a:t>combination</a:t>
            </a:r>
            <a:r>
              <a:rPr lang="it-IT" sz="3200">
                <a:latin typeface="Calibri"/>
                <a:cs typeface="Calibri"/>
              </a:rPr>
              <a:t> </a:t>
            </a:r>
            <a:r>
              <a:rPr lang="it-IT" sz="3200" err="1">
                <a:latin typeface="Calibri"/>
                <a:cs typeface="Calibri"/>
              </a:rPr>
              <a:t>comparison</a:t>
            </a:r>
            <a:r>
              <a:rPr lang="it-IT" sz="3200">
                <a:latin typeface="Calibri"/>
                <a:cs typeface="Calibri"/>
              </a:rPr>
              <a:t> with Random </a:t>
            </a:r>
            <a:r>
              <a:rPr lang="it-IT" sz="3200" err="1">
                <a:latin typeface="Calibri"/>
                <a:cs typeface="Calibri"/>
              </a:rPr>
              <a:t>Forest</a:t>
            </a:r>
            <a:r>
              <a:rPr lang="it-IT" sz="3200">
                <a:latin typeface="Calibri"/>
                <a:cs typeface="Calibri"/>
              </a:rPr>
              <a:t> </a:t>
            </a:r>
            <a:r>
              <a:rPr lang="it-IT" sz="3200" err="1">
                <a:latin typeface="Calibri"/>
                <a:cs typeface="Calibri"/>
              </a:rPr>
              <a:t>classifier</a:t>
            </a:r>
            <a:r>
              <a:rPr lang="it-IT" sz="3200">
                <a:latin typeface="Calibri"/>
                <a:cs typeface="Calibri"/>
              </a:rPr>
              <a:t> </a:t>
            </a:r>
            <a:endParaRPr lang="en-US" sz="3200">
              <a:latin typeface="Calibri"/>
              <a:cs typeface="Calibri"/>
            </a:endParaRPr>
          </a:p>
          <a:p>
            <a:endParaRPr lang="it-IT" b="0">
              <a:latin typeface="Century Gothic"/>
              <a:cs typeface="Calibri"/>
            </a:endParaRPr>
          </a:p>
          <a:p>
            <a:endParaRPr lang="it-IT" sz="4400">
              <a:latin typeface="Calibri"/>
              <a:cs typeface="Calibri"/>
            </a:endParaRPr>
          </a:p>
        </p:txBody>
      </p:sp>
      <p:pic>
        <p:nvPicPr>
          <p:cNvPr id="3" name="Picture 3" descr="Table&#10;&#10;Description automatically generated">
            <a:extLst>
              <a:ext uri="{FF2B5EF4-FFF2-40B4-BE49-F238E27FC236}">
                <a16:creationId xmlns:a16="http://schemas.microsoft.com/office/drawing/2014/main" id="{D0E76D4A-284D-BB8E-6B18-753D61A913EF}"/>
              </a:ext>
            </a:extLst>
          </p:cNvPr>
          <p:cNvPicPr>
            <a:picLocks noChangeAspect="1"/>
          </p:cNvPicPr>
          <p:nvPr/>
        </p:nvPicPr>
        <p:blipFill>
          <a:blip r:embed="rId2"/>
          <a:stretch>
            <a:fillRect/>
          </a:stretch>
        </p:blipFill>
        <p:spPr>
          <a:xfrm>
            <a:off x="1417608" y="1229326"/>
            <a:ext cx="9356783" cy="2065792"/>
          </a:xfrm>
          <a:prstGeom prst="rect">
            <a:avLst/>
          </a:prstGeom>
        </p:spPr>
      </p:pic>
      <p:pic>
        <p:nvPicPr>
          <p:cNvPr id="4" name="Picture 5" descr="Table&#10;&#10;Description automatically generated">
            <a:extLst>
              <a:ext uri="{FF2B5EF4-FFF2-40B4-BE49-F238E27FC236}">
                <a16:creationId xmlns:a16="http://schemas.microsoft.com/office/drawing/2014/main" id="{D2C94FB3-1A81-E92D-EFA7-A9F3C1FC196A}"/>
              </a:ext>
            </a:extLst>
          </p:cNvPr>
          <p:cNvPicPr>
            <a:picLocks noChangeAspect="1"/>
          </p:cNvPicPr>
          <p:nvPr/>
        </p:nvPicPr>
        <p:blipFill>
          <a:blip r:embed="rId3"/>
          <a:stretch>
            <a:fillRect/>
          </a:stretch>
        </p:blipFill>
        <p:spPr>
          <a:xfrm>
            <a:off x="1417608" y="3819463"/>
            <a:ext cx="9356783" cy="2051414"/>
          </a:xfrm>
          <a:prstGeom prst="rect">
            <a:avLst/>
          </a:prstGeom>
        </p:spPr>
      </p:pic>
    </p:spTree>
    <p:extLst>
      <p:ext uri="{BB962C8B-B14F-4D97-AF65-F5344CB8AC3E}">
        <p14:creationId xmlns:p14="http://schemas.microsoft.com/office/powerpoint/2010/main" val="1619870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D3FBB5-A4BD-E6B5-3404-955A3F9F24EC}"/>
              </a:ext>
            </a:extLst>
          </p:cNvPr>
          <p:cNvSpPr>
            <a:spLocks noGrp="1"/>
          </p:cNvSpPr>
          <p:nvPr>
            <p:ph type="body" sz="quarter" idx="10"/>
          </p:nvPr>
        </p:nvSpPr>
        <p:spPr>
          <a:xfrm>
            <a:off x="527051" y="476674"/>
            <a:ext cx="11233149" cy="1243994"/>
          </a:xfrm>
        </p:spPr>
        <p:txBody>
          <a:bodyPr lIns="91440" tIns="45720" rIns="91440" bIns="45720" anchor="t"/>
          <a:lstStyle/>
          <a:p>
            <a:r>
              <a:rPr lang="it-IT" sz="4400" err="1">
                <a:latin typeface="Calibri"/>
                <a:cs typeface="Calibri"/>
              </a:rPr>
              <a:t>Confusion</a:t>
            </a:r>
            <a:r>
              <a:rPr lang="it-IT" sz="4400">
                <a:latin typeface="Calibri"/>
                <a:cs typeface="Calibri"/>
              </a:rPr>
              <a:t> </a:t>
            </a:r>
            <a:r>
              <a:rPr lang="it-IT" sz="4400" err="1">
                <a:latin typeface="Calibri"/>
                <a:cs typeface="Calibri"/>
              </a:rPr>
              <a:t>matrices</a:t>
            </a:r>
            <a:r>
              <a:rPr lang="it-IT" sz="4400">
                <a:latin typeface="Calibri"/>
                <a:cs typeface="Calibri"/>
              </a:rPr>
              <a:t>: Random </a:t>
            </a:r>
            <a:r>
              <a:rPr lang="it-IT" sz="4400" err="1">
                <a:latin typeface="Calibri"/>
                <a:cs typeface="Calibri"/>
              </a:rPr>
              <a:t>Forest</a:t>
            </a:r>
            <a:r>
              <a:rPr lang="it-IT" sz="4400">
                <a:latin typeface="Calibri"/>
                <a:cs typeface="Calibri"/>
              </a:rPr>
              <a:t> </a:t>
            </a:r>
            <a:r>
              <a:rPr lang="it-IT" sz="4400" err="1">
                <a:latin typeface="Calibri"/>
                <a:cs typeface="Calibri"/>
              </a:rPr>
              <a:t>Classifier</a:t>
            </a:r>
          </a:p>
        </p:txBody>
      </p:sp>
      <p:sp>
        <p:nvSpPr>
          <p:cNvPr id="10" name="TextBox 9">
            <a:extLst>
              <a:ext uri="{FF2B5EF4-FFF2-40B4-BE49-F238E27FC236}">
                <a16:creationId xmlns:a16="http://schemas.microsoft.com/office/drawing/2014/main" id="{C80EC5D4-ABCD-4B2C-3865-575093693A72}"/>
              </a:ext>
            </a:extLst>
          </p:cNvPr>
          <p:cNvSpPr txBox="1"/>
          <p:nvPr/>
        </p:nvSpPr>
        <p:spPr>
          <a:xfrm>
            <a:off x="7683499" y="4515826"/>
            <a:ext cx="36528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Confusion matrix obtained only from ankle's sensor </a:t>
            </a:r>
            <a:endParaRPr lang="en-US">
              <a:cs typeface="Calibri"/>
            </a:endParaRPr>
          </a:p>
        </p:txBody>
      </p:sp>
      <p:pic>
        <p:nvPicPr>
          <p:cNvPr id="6" name="Picture 6" descr="Chart&#10;&#10;Description automatically generated">
            <a:extLst>
              <a:ext uri="{FF2B5EF4-FFF2-40B4-BE49-F238E27FC236}">
                <a16:creationId xmlns:a16="http://schemas.microsoft.com/office/drawing/2014/main" id="{FB7E743A-937B-A209-CC83-6B463443DBA5}"/>
              </a:ext>
            </a:extLst>
          </p:cNvPr>
          <p:cNvPicPr>
            <a:picLocks noChangeAspect="1"/>
          </p:cNvPicPr>
          <p:nvPr/>
        </p:nvPicPr>
        <p:blipFill>
          <a:blip r:embed="rId2"/>
          <a:stretch>
            <a:fillRect/>
          </a:stretch>
        </p:blipFill>
        <p:spPr>
          <a:xfrm>
            <a:off x="617517" y="1619717"/>
            <a:ext cx="4366160" cy="2628957"/>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050401BF-7D73-3C5C-F451-C70EF275A602}"/>
              </a:ext>
            </a:extLst>
          </p:cNvPr>
          <p:cNvPicPr>
            <a:picLocks noChangeAspect="1"/>
          </p:cNvPicPr>
          <p:nvPr/>
        </p:nvPicPr>
        <p:blipFill>
          <a:blip r:embed="rId3"/>
          <a:stretch>
            <a:fillRect/>
          </a:stretch>
        </p:blipFill>
        <p:spPr>
          <a:xfrm>
            <a:off x="6772894" y="1659300"/>
            <a:ext cx="4564082" cy="2747709"/>
          </a:xfrm>
          <a:prstGeom prst="rect">
            <a:avLst/>
          </a:prstGeom>
        </p:spPr>
      </p:pic>
      <p:sp>
        <p:nvSpPr>
          <p:cNvPr id="4" name="TextBox 3">
            <a:extLst>
              <a:ext uri="{FF2B5EF4-FFF2-40B4-BE49-F238E27FC236}">
                <a16:creationId xmlns:a16="http://schemas.microsoft.com/office/drawing/2014/main" id="{A77AE4A0-A51B-AB26-3D88-2E477B0B7BDA}"/>
              </a:ext>
            </a:extLst>
          </p:cNvPr>
          <p:cNvSpPr txBox="1"/>
          <p:nvPr/>
        </p:nvSpPr>
        <p:spPr>
          <a:xfrm>
            <a:off x="630876" y="4440876"/>
            <a:ext cx="41192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Confusion matrix obtained from all sensors together </a:t>
            </a:r>
            <a:endParaRPr lang="en-US">
              <a:cs typeface="Calibri"/>
            </a:endParaRPr>
          </a:p>
        </p:txBody>
      </p:sp>
    </p:spTree>
    <p:extLst>
      <p:ext uri="{BB962C8B-B14F-4D97-AF65-F5344CB8AC3E}">
        <p14:creationId xmlns:p14="http://schemas.microsoft.com/office/powerpoint/2010/main" val="154741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D960DED-91C2-8216-0BC6-8988D9377DC1}"/>
              </a:ext>
            </a:extLst>
          </p:cNvPr>
          <p:cNvSpPr>
            <a:spLocks noGrp="1"/>
          </p:cNvSpPr>
          <p:nvPr>
            <p:ph type="body" sz="quarter" idx="10"/>
          </p:nvPr>
        </p:nvSpPr>
        <p:spPr/>
        <p:txBody>
          <a:bodyPr lIns="91440" tIns="45720" rIns="91440" bIns="45720" anchor="t"/>
          <a:lstStyle/>
          <a:p>
            <a:r>
              <a:rPr lang="it-IT" sz="4400" err="1">
                <a:latin typeface="Calibri"/>
                <a:cs typeface="Calibri"/>
              </a:rPr>
              <a:t>Classification</a:t>
            </a:r>
            <a:r>
              <a:rPr lang="it-IT" sz="4400">
                <a:latin typeface="Calibri"/>
                <a:cs typeface="Calibri"/>
              </a:rPr>
              <a:t> LOSO</a:t>
            </a:r>
          </a:p>
        </p:txBody>
      </p:sp>
      <p:sp>
        <p:nvSpPr>
          <p:cNvPr id="3" name="Text Placeholder 2">
            <a:extLst>
              <a:ext uri="{FF2B5EF4-FFF2-40B4-BE49-F238E27FC236}">
                <a16:creationId xmlns:a16="http://schemas.microsoft.com/office/drawing/2014/main" id="{A0E28A76-6CE2-B694-E812-4B5808208C3D}"/>
              </a:ext>
            </a:extLst>
          </p:cNvPr>
          <p:cNvSpPr>
            <a:spLocks noGrp="1"/>
          </p:cNvSpPr>
          <p:nvPr>
            <p:ph type="body" sz="quarter" idx="11"/>
          </p:nvPr>
        </p:nvSpPr>
        <p:spPr>
          <a:xfrm>
            <a:off x="546844" y="987342"/>
            <a:ext cx="10886786" cy="1035920"/>
          </a:xfrm>
        </p:spPr>
        <p:txBody>
          <a:bodyPr lIns="91440" tIns="45720" rIns="91440" bIns="45720" anchor="t"/>
          <a:lstStyle/>
          <a:p>
            <a:r>
              <a:rPr lang="en-US" sz="2400">
                <a:latin typeface="+mj-lt"/>
              </a:rPr>
              <a:t>LOSO (Leave-One-Subject-Out) cross-validation</a:t>
            </a:r>
          </a:p>
        </p:txBody>
      </p:sp>
      <p:graphicFrame>
        <p:nvGraphicFramePr>
          <p:cNvPr id="6" name="Diagramma 5">
            <a:extLst>
              <a:ext uri="{FF2B5EF4-FFF2-40B4-BE49-F238E27FC236}">
                <a16:creationId xmlns:a16="http://schemas.microsoft.com/office/drawing/2014/main" id="{F5F17AD1-737E-8AB5-1A9C-99742CE32655}"/>
              </a:ext>
            </a:extLst>
          </p:cNvPr>
          <p:cNvGraphicFramePr/>
          <p:nvPr>
            <p:extLst>
              <p:ext uri="{D42A27DB-BD31-4B8C-83A1-F6EECF244321}">
                <p14:modId xmlns:p14="http://schemas.microsoft.com/office/powerpoint/2010/main" val="3899315989"/>
              </p:ext>
            </p:extLst>
          </p:nvPr>
        </p:nvGraphicFramePr>
        <p:xfrm>
          <a:off x="1343550" y="1661966"/>
          <a:ext cx="9078452" cy="442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796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D3FBB5-A4BD-E6B5-3404-955A3F9F24EC}"/>
              </a:ext>
            </a:extLst>
          </p:cNvPr>
          <p:cNvSpPr>
            <a:spLocks noGrp="1"/>
          </p:cNvSpPr>
          <p:nvPr>
            <p:ph type="body" sz="quarter" idx="10"/>
          </p:nvPr>
        </p:nvSpPr>
        <p:spPr/>
        <p:txBody>
          <a:bodyPr lIns="91440" tIns="45720" rIns="91440" bIns="45720" anchor="t"/>
          <a:lstStyle/>
          <a:p>
            <a:r>
              <a:rPr lang="it-IT" sz="4400" err="1">
                <a:latin typeface="Calibri"/>
                <a:cs typeface="Calibri"/>
              </a:rPr>
              <a:t>Algorithms</a:t>
            </a:r>
            <a:r>
              <a:rPr lang="it-IT" sz="4400">
                <a:latin typeface="Calibri"/>
                <a:cs typeface="Calibri"/>
              </a:rPr>
              <a:t> comparison (LOSO)</a:t>
            </a: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EC4E4E72-580D-79C5-3E7E-E0626F9A289A}"/>
                  </a:ext>
                </a:extLst>
              </p:cNvPr>
              <p:cNvSpPr txBox="1"/>
              <p:nvPr/>
            </p:nvSpPr>
            <p:spPr>
              <a:xfrm>
                <a:off x="710831" y="5223706"/>
                <a:ext cx="3682418"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𝐹</m:t>
                      </m:r>
                      <m:r>
                        <a:rPr lang="it-IT" b="0" i="1" smtClean="0">
                          <a:latin typeface="Cambria Math" panose="02040503050406030204" pitchFamily="18" charset="0"/>
                        </a:rPr>
                        <m:t>1−</m:t>
                      </m:r>
                      <m:r>
                        <a:rPr lang="it-IT" b="0" i="1" smtClean="0">
                          <a:latin typeface="Cambria Math" panose="02040503050406030204" pitchFamily="18" charset="0"/>
                        </a:rPr>
                        <m:t>𝑠𝑐𝑜𝑟𝑒</m:t>
                      </m:r>
                      <m:r>
                        <a:rPr lang="it-IT" b="0" i="1" smtClean="0">
                          <a:latin typeface="Cambria Math" panose="02040503050406030204" pitchFamily="18" charset="0"/>
                        </a:rPr>
                        <m:t> = 2 </m:t>
                      </m:r>
                      <m:f>
                        <m:fPr>
                          <m:ctrlPr>
                            <a:rPr lang="en-US" i="1" smtClean="0">
                              <a:latin typeface="Cambria Math" panose="02040503050406030204" pitchFamily="18" charset="0"/>
                            </a:rPr>
                          </m:ctrlPr>
                        </m:fPr>
                        <m:num>
                          <m:r>
                            <a:rPr lang="it-IT" b="0" i="1" smtClean="0">
                              <a:latin typeface="Cambria Math" panose="02040503050406030204" pitchFamily="18" charset="0"/>
                            </a:rPr>
                            <m:t>𝑝𝑟𝑒𝑐𝑖𝑠𝑖𝑜𝑛</m:t>
                          </m:r>
                          <m:r>
                            <a:rPr lang="it-IT" b="0" i="1" smtClean="0">
                              <a:latin typeface="Cambria Math" panose="02040503050406030204" pitchFamily="18" charset="0"/>
                            </a:rPr>
                            <m:t> ∗ </m:t>
                          </m:r>
                          <m:r>
                            <a:rPr lang="it-IT" b="0" i="1" smtClean="0">
                              <a:latin typeface="Cambria Math" panose="02040503050406030204" pitchFamily="18" charset="0"/>
                            </a:rPr>
                            <m:t>𝑟𝑒𝑐𝑎𝑙𝑙</m:t>
                          </m:r>
                        </m:num>
                        <m:den>
                          <m:r>
                            <a:rPr lang="it-IT" b="0" i="1" smtClean="0">
                              <a:latin typeface="Cambria Math" panose="02040503050406030204" pitchFamily="18" charset="0"/>
                            </a:rPr>
                            <m:t>𝑝𝑟𝑒𝑐𝑖𝑠𝑖𝑜𝑛</m:t>
                          </m:r>
                          <m:r>
                            <a:rPr lang="it-IT" b="0" i="1" smtClean="0">
                              <a:latin typeface="Cambria Math" panose="02040503050406030204" pitchFamily="18" charset="0"/>
                            </a:rPr>
                            <m:t>+</m:t>
                          </m:r>
                          <m:r>
                            <a:rPr lang="it-IT" b="0" i="1" smtClean="0">
                              <a:latin typeface="Cambria Math" panose="02040503050406030204" pitchFamily="18" charset="0"/>
                            </a:rPr>
                            <m:t>𝑟𝑒𝑐𝑎𝑙𝑙</m:t>
                          </m:r>
                        </m:den>
                      </m:f>
                    </m:oMath>
                  </m:oMathPara>
                </a14:m>
                <a:endParaRPr lang="it-IT"/>
              </a:p>
            </p:txBody>
          </p:sp>
        </mc:Choice>
        <mc:Fallback xmlns="">
          <p:sp>
            <p:nvSpPr>
              <p:cNvPr id="3" name="CasellaDiTesto 2">
                <a:extLst>
                  <a:ext uri="{FF2B5EF4-FFF2-40B4-BE49-F238E27FC236}">
                    <a16:creationId xmlns:a16="http://schemas.microsoft.com/office/drawing/2014/main" id="{EC4E4E72-580D-79C5-3E7E-E0626F9A289A}"/>
                  </a:ext>
                </a:extLst>
              </p:cNvPr>
              <p:cNvSpPr txBox="1">
                <a:spLocks noRot="1" noChangeAspect="1" noMove="1" noResize="1" noEditPoints="1" noAdjustHandles="1" noChangeArrowheads="1" noChangeShapeType="1" noTextEdit="1"/>
              </p:cNvSpPr>
              <p:nvPr/>
            </p:nvSpPr>
            <p:spPr>
              <a:xfrm>
                <a:off x="710831" y="5223706"/>
                <a:ext cx="3682418" cy="57259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481C6EA5-9163-0B66-7BE0-765FEA84E2D1}"/>
                  </a:ext>
                </a:extLst>
              </p:cNvPr>
              <p:cNvSpPr txBox="1"/>
              <p:nvPr/>
            </p:nvSpPr>
            <p:spPr>
              <a:xfrm>
                <a:off x="5757118" y="5248423"/>
                <a:ext cx="2280303"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𝑝𝑟𝑒𝑐𝑖𝑠𝑖𝑜𝑛</m:t>
                      </m:r>
                      <m:r>
                        <a:rPr lang="it-IT" b="0" i="1" smtClean="0">
                          <a:latin typeface="Cambria Math" panose="02040503050406030204" pitchFamily="18" charset="0"/>
                        </a:rPr>
                        <m:t> = </m:t>
                      </m:r>
                      <m:f>
                        <m:fPr>
                          <m:ctrlPr>
                            <a:rPr lang="en-US" i="1" smtClean="0">
                              <a:latin typeface="Cambria Math" panose="02040503050406030204" pitchFamily="18" charset="0"/>
                            </a:rPr>
                          </m:ctrlPr>
                        </m:fPr>
                        <m:num>
                          <m:r>
                            <a:rPr lang="it-IT" b="0" i="1" smtClean="0">
                              <a:latin typeface="Cambria Math" panose="02040503050406030204" pitchFamily="18" charset="0"/>
                            </a:rPr>
                            <m:t>𝑇𝑃</m:t>
                          </m:r>
                        </m:num>
                        <m:den>
                          <m:r>
                            <a:rPr lang="it-IT" b="0" i="1" smtClean="0">
                              <a:latin typeface="Cambria Math" panose="02040503050406030204" pitchFamily="18" charset="0"/>
                            </a:rPr>
                            <m:t>𝑇𝑃</m:t>
                          </m:r>
                          <m:r>
                            <a:rPr lang="it-IT" b="0" i="1" smtClean="0">
                              <a:latin typeface="Cambria Math" panose="02040503050406030204" pitchFamily="18" charset="0"/>
                            </a:rPr>
                            <m:t>+</m:t>
                          </m:r>
                          <m:r>
                            <a:rPr lang="it-IT" b="0" i="1" smtClean="0">
                              <a:latin typeface="Cambria Math" panose="02040503050406030204" pitchFamily="18" charset="0"/>
                            </a:rPr>
                            <m:t>𝐹𝑃</m:t>
                          </m:r>
                        </m:den>
                      </m:f>
                    </m:oMath>
                  </m:oMathPara>
                </a14:m>
                <a:endParaRPr lang="it-IT"/>
              </a:p>
            </p:txBody>
          </p:sp>
        </mc:Choice>
        <mc:Fallback xmlns="">
          <p:sp>
            <p:nvSpPr>
              <p:cNvPr id="4" name="CasellaDiTesto 3">
                <a:extLst>
                  <a:ext uri="{FF2B5EF4-FFF2-40B4-BE49-F238E27FC236}">
                    <a16:creationId xmlns:a16="http://schemas.microsoft.com/office/drawing/2014/main" id="{481C6EA5-9163-0B66-7BE0-765FEA84E2D1}"/>
                  </a:ext>
                </a:extLst>
              </p:cNvPr>
              <p:cNvSpPr txBox="1">
                <a:spLocks noRot="1" noChangeAspect="1" noMove="1" noResize="1" noEditPoints="1" noAdjustHandles="1" noChangeArrowheads="1" noChangeShapeType="1" noTextEdit="1"/>
              </p:cNvSpPr>
              <p:nvPr/>
            </p:nvSpPr>
            <p:spPr>
              <a:xfrm>
                <a:off x="5757118" y="5248423"/>
                <a:ext cx="2280303" cy="523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33B5033-254B-2665-B6BC-3CB9FB3B9E58}"/>
                  </a:ext>
                </a:extLst>
              </p:cNvPr>
              <p:cNvSpPr txBox="1"/>
              <p:nvPr/>
            </p:nvSpPr>
            <p:spPr>
              <a:xfrm>
                <a:off x="9401290" y="5273142"/>
                <a:ext cx="1942198"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𝑟𝑒𝑐𝑎𝑙𝑙</m:t>
                      </m:r>
                      <m:r>
                        <a:rPr lang="it-IT" b="0" i="1" smtClean="0">
                          <a:latin typeface="Cambria Math" panose="02040503050406030204" pitchFamily="18" charset="0"/>
                        </a:rPr>
                        <m:t> = </m:t>
                      </m:r>
                      <m:f>
                        <m:fPr>
                          <m:ctrlPr>
                            <a:rPr lang="en-US" i="1" smtClean="0">
                              <a:latin typeface="Cambria Math" panose="02040503050406030204" pitchFamily="18" charset="0"/>
                            </a:rPr>
                          </m:ctrlPr>
                        </m:fPr>
                        <m:num>
                          <m:r>
                            <a:rPr lang="it-IT" b="0" i="1" smtClean="0">
                              <a:latin typeface="Cambria Math" panose="02040503050406030204" pitchFamily="18" charset="0"/>
                            </a:rPr>
                            <m:t>𝑇𝑃</m:t>
                          </m:r>
                        </m:num>
                        <m:den>
                          <m:r>
                            <a:rPr lang="it-IT" b="0" i="1" smtClean="0">
                              <a:latin typeface="Cambria Math" panose="02040503050406030204" pitchFamily="18" charset="0"/>
                            </a:rPr>
                            <m:t>𝑇𝑃</m:t>
                          </m:r>
                          <m:r>
                            <a:rPr lang="it-IT" b="0" i="1" smtClean="0">
                              <a:latin typeface="Cambria Math" panose="02040503050406030204" pitchFamily="18" charset="0"/>
                            </a:rPr>
                            <m:t>+</m:t>
                          </m:r>
                          <m:r>
                            <a:rPr lang="it-IT" b="0" i="1" smtClean="0">
                              <a:latin typeface="Cambria Math" panose="02040503050406030204" pitchFamily="18" charset="0"/>
                            </a:rPr>
                            <m:t>𝐹𝑁</m:t>
                          </m:r>
                        </m:den>
                      </m:f>
                    </m:oMath>
                  </m:oMathPara>
                </a14:m>
                <a:endParaRPr lang="it-IT"/>
              </a:p>
            </p:txBody>
          </p:sp>
        </mc:Choice>
        <mc:Fallback xmlns="">
          <p:sp>
            <p:nvSpPr>
              <p:cNvPr id="7" name="CasellaDiTesto 6">
                <a:extLst>
                  <a:ext uri="{FF2B5EF4-FFF2-40B4-BE49-F238E27FC236}">
                    <a16:creationId xmlns:a16="http://schemas.microsoft.com/office/drawing/2014/main" id="{B33B5033-254B-2665-B6BC-3CB9FB3B9E58}"/>
                  </a:ext>
                </a:extLst>
              </p:cNvPr>
              <p:cNvSpPr txBox="1">
                <a:spLocks noRot="1" noChangeAspect="1" noMove="1" noResize="1" noEditPoints="1" noAdjustHandles="1" noChangeArrowheads="1" noChangeShapeType="1" noTextEdit="1"/>
              </p:cNvSpPr>
              <p:nvPr/>
            </p:nvSpPr>
            <p:spPr>
              <a:xfrm>
                <a:off x="9401290" y="5273142"/>
                <a:ext cx="1942198" cy="523157"/>
              </a:xfrm>
              <a:prstGeom prst="rect">
                <a:avLst/>
              </a:prstGeom>
              <a:blipFill>
                <a:blip r:embed="rId4"/>
                <a:stretch>
                  <a:fillRect/>
                </a:stretch>
              </a:blipFill>
            </p:spPr>
            <p:txBody>
              <a:bodyPr/>
              <a:lstStyle/>
              <a:p>
                <a:r>
                  <a:rPr lang="en-US">
                    <a:noFill/>
                  </a:rPr>
                  <a:t> </a:t>
                </a:r>
              </a:p>
            </p:txBody>
          </p:sp>
        </mc:Fallback>
      </mc:AlternateContent>
      <p:pic>
        <p:nvPicPr>
          <p:cNvPr id="5" name="Picture 5" descr="Table&#10;&#10;Description automatically generated">
            <a:extLst>
              <a:ext uri="{FF2B5EF4-FFF2-40B4-BE49-F238E27FC236}">
                <a16:creationId xmlns:a16="http://schemas.microsoft.com/office/drawing/2014/main" id="{8C9BF404-C409-9D3F-3475-A11950B7B3F7}"/>
              </a:ext>
            </a:extLst>
          </p:cNvPr>
          <p:cNvPicPr>
            <a:picLocks noChangeAspect="1"/>
          </p:cNvPicPr>
          <p:nvPr/>
        </p:nvPicPr>
        <p:blipFill>
          <a:blip r:embed="rId5"/>
          <a:stretch>
            <a:fillRect/>
          </a:stretch>
        </p:blipFill>
        <p:spPr>
          <a:xfrm>
            <a:off x="2034728" y="1182224"/>
            <a:ext cx="8219500" cy="1786555"/>
          </a:xfrm>
          <a:prstGeom prst="rect">
            <a:avLst/>
          </a:prstGeom>
        </p:spPr>
      </p:pic>
      <p:pic>
        <p:nvPicPr>
          <p:cNvPr id="6" name="Picture 9" descr="Table&#10;&#10;Description automatically generated">
            <a:extLst>
              <a:ext uri="{FF2B5EF4-FFF2-40B4-BE49-F238E27FC236}">
                <a16:creationId xmlns:a16="http://schemas.microsoft.com/office/drawing/2014/main" id="{F6037271-7086-818C-31AA-1D18BDBC69B4}"/>
              </a:ext>
            </a:extLst>
          </p:cNvPr>
          <p:cNvPicPr>
            <a:picLocks noChangeAspect="1"/>
          </p:cNvPicPr>
          <p:nvPr/>
        </p:nvPicPr>
        <p:blipFill>
          <a:blip r:embed="rId6"/>
          <a:stretch>
            <a:fillRect/>
          </a:stretch>
        </p:blipFill>
        <p:spPr>
          <a:xfrm>
            <a:off x="2028092" y="3243900"/>
            <a:ext cx="8233509" cy="1796508"/>
          </a:xfrm>
          <a:prstGeom prst="rect">
            <a:avLst/>
          </a:prstGeom>
        </p:spPr>
      </p:pic>
    </p:spTree>
    <p:extLst>
      <p:ext uri="{BB962C8B-B14F-4D97-AF65-F5344CB8AC3E}">
        <p14:creationId xmlns:p14="http://schemas.microsoft.com/office/powerpoint/2010/main" val="85151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D3FBB5-A4BD-E6B5-3404-955A3F9F24EC}"/>
              </a:ext>
            </a:extLst>
          </p:cNvPr>
          <p:cNvSpPr>
            <a:spLocks noGrp="1"/>
          </p:cNvSpPr>
          <p:nvPr>
            <p:ph type="body" sz="quarter" idx="10"/>
          </p:nvPr>
        </p:nvSpPr>
        <p:spPr>
          <a:xfrm>
            <a:off x="527051" y="447177"/>
            <a:ext cx="11233149" cy="648071"/>
          </a:xfrm>
        </p:spPr>
        <p:txBody>
          <a:bodyPr lIns="91440" tIns="45720" rIns="91440" bIns="45720" anchor="t"/>
          <a:lstStyle/>
          <a:p>
            <a:r>
              <a:rPr lang="it-IT" sz="4400" err="1">
                <a:latin typeface="Calibri"/>
                <a:cs typeface="Calibri"/>
              </a:rPr>
              <a:t>Accuracy</a:t>
            </a:r>
            <a:r>
              <a:rPr lang="it-IT" sz="4400">
                <a:latin typeface="Calibri"/>
                <a:cs typeface="Calibri"/>
              </a:rPr>
              <a:t> Algorithm Random </a:t>
            </a:r>
            <a:r>
              <a:rPr lang="it-IT" sz="4400" err="1">
                <a:latin typeface="Calibri"/>
                <a:cs typeface="Calibri"/>
              </a:rPr>
              <a:t>Forest</a:t>
            </a:r>
            <a:r>
              <a:rPr lang="it-IT" sz="4400">
                <a:latin typeface="Calibri"/>
                <a:cs typeface="Calibri"/>
              </a:rPr>
              <a:t> (LOSO)</a:t>
            </a:r>
          </a:p>
        </p:txBody>
      </p:sp>
      <p:pic>
        <p:nvPicPr>
          <p:cNvPr id="8" name="Immagine 7">
            <a:extLst>
              <a:ext uri="{FF2B5EF4-FFF2-40B4-BE49-F238E27FC236}">
                <a16:creationId xmlns:a16="http://schemas.microsoft.com/office/drawing/2014/main" id="{224F5660-821E-F2E3-58CB-C0BD20085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5" y="1423677"/>
            <a:ext cx="6902998" cy="3746062"/>
          </a:xfrm>
          <a:prstGeom prst="rect">
            <a:avLst/>
          </a:prstGeom>
        </p:spPr>
      </p:pic>
      <p:pic>
        <p:nvPicPr>
          <p:cNvPr id="6" name="Picture 6" descr="Table&#10;&#10;Description automatically generated">
            <a:extLst>
              <a:ext uri="{FF2B5EF4-FFF2-40B4-BE49-F238E27FC236}">
                <a16:creationId xmlns:a16="http://schemas.microsoft.com/office/drawing/2014/main" id="{8B00BAE2-780C-5F6B-17C6-391736D6AF57}"/>
              </a:ext>
            </a:extLst>
          </p:cNvPr>
          <p:cNvPicPr>
            <a:picLocks noChangeAspect="1"/>
          </p:cNvPicPr>
          <p:nvPr/>
        </p:nvPicPr>
        <p:blipFill>
          <a:blip r:embed="rId3"/>
          <a:stretch>
            <a:fillRect/>
          </a:stretch>
        </p:blipFill>
        <p:spPr>
          <a:xfrm>
            <a:off x="6999817" y="1413174"/>
            <a:ext cx="4796366" cy="3756486"/>
          </a:xfrm>
          <a:prstGeom prst="rect">
            <a:avLst/>
          </a:prstGeom>
        </p:spPr>
      </p:pic>
    </p:spTree>
    <p:extLst>
      <p:ext uri="{BB962C8B-B14F-4D97-AF65-F5344CB8AC3E}">
        <p14:creationId xmlns:p14="http://schemas.microsoft.com/office/powerpoint/2010/main" val="261625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023E70C-63E7-1468-DBC4-0B63027E7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246" y="1089803"/>
            <a:ext cx="6232924" cy="3769383"/>
          </a:xfrm>
          <a:prstGeom prst="rect">
            <a:avLst/>
          </a:prstGeom>
        </p:spPr>
      </p:pic>
      <p:sp>
        <p:nvSpPr>
          <p:cNvPr id="6" name="Segnaposto testo 1">
            <a:extLst>
              <a:ext uri="{FF2B5EF4-FFF2-40B4-BE49-F238E27FC236}">
                <a16:creationId xmlns:a16="http://schemas.microsoft.com/office/drawing/2014/main" id="{01BC1EAC-D72F-354D-CDB0-A34A5E74046A}"/>
              </a:ext>
            </a:extLst>
          </p:cNvPr>
          <p:cNvSpPr>
            <a:spLocks noGrp="1"/>
          </p:cNvSpPr>
          <p:nvPr>
            <p:ph type="body" sz="quarter" idx="10"/>
          </p:nvPr>
        </p:nvSpPr>
        <p:spPr>
          <a:xfrm>
            <a:off x="527051" y="447177"/>
            <a:ext cx="12028743" cy="648071"/>
          </a:xfrm>
        </p:spPr>
        <p:txBody>
          <a:bodyPr lIns="91440" tIns="45720" rIns="91440" bIns="45720" anchor="t"/>
          <a:lstStyle/>
          <a:p>
            <a:r>
              <a:rPr lang="it-IT" sz="4400" spc="-100" err="1">
                <a:latin typeface="Calibri"/>
                <a:cs typeface="Calibri"/>
              </a:rPr>
              <a:t>Confusion</a:t>
            </a:r>
            <a:r>
              <a:rPr lang="it-IT" sz="4400" spc="-100">
                <a:latin typeface="Calibri"/>
                <a:cs typeface="Calibri"/>
              </a:rPr>
              <a:t> </a:t>
            </a:r>
            <a:r>
              <a:rPr lang="it-IT" sz="4400" spc="-100" err="1">
                <a:latin typeface="Calibri"/>
                <a:cs typeface="Calibri"/>
              </a:rPr>
              <a:t>matrix</a:t>
            </a:r>
            <a:r>
              <a:rPr lang="it-IT" sz="4400" spc="-100">
                <a:latin typeface="Calibri"/>
                <a:cs typeface="Calibri"/>
              </a:rPr>
              <a:t> </a:t>
            </a:r>
            <a:r>
              <a:rPr lang="it-IT" sz="4400" spc="-100" err="1">
                <a:latin typeface="Calibri"/>
                <a:cs typeface="Calibri"/>
              </a:rPr>
              <a:t>algorithm</a:t>
            </a:r>
            <a:r>
              <a:rPr lang="it-IT" sz="4400" spc="-100">
                <a:latin typeface="Calibri"/>
                <a:cs typeface="Calibri"/>
              </a:rPr>
              <a:t> Random </a:t>
            </a:r>
            <a:r>
              <a:rPr lang="it-IT" sz="4400" spc="-100" err="1">
                <a:latin typeface="Calibri"/>
                <a:cs typeface="Calibri"/>
              </a:rPr>
              <a:t>Forest</a:t>
            </a:r>
            <a:r>
              <a:rPr lang="it-IT" sz="4400" spc="-100">
                <a:latin typeface="Calibri"/>
                <a:cs typeface="Calibri"/>
              </a:rPr>
              <a:t> (LOSO)</a:t>
            </a:r>
          </a:p>
        </p:txBody>
      </p:sp>
      <p:sp>
        <p:nvSpPr>
          <p:cNvPr id="2" name="CasellaDiTesto 1">
            <a:extLst>
              <a:ext uri="{FF2B5EF4-FFF2-40B4-BE49-F238E27FC236}">
                <a16:creationId xmlns:a16="http://schemas.microsoft.com/office/drawing/2014/main" id="{2E3629C0-554B-A4A1-585C-AE2118CEE91A}"/>
              </a:ext>
            </a:extLst>
          </p:cNvPr>
          <p:cNvSpPr txBox="1"/>
          <p:nvPr/>
        </p:nvSpPr>
        <p:spPr>
          <a:xfrm>
            <a:off x="3302328" y="4859188"/>
            <a:ext cx="6476340" cy="830997"/>
          </a:xfrm>
          <a:prstGeom prst="rect">
            <a:avLst/>
          </a:prstGeom>
          <a:noFill/>
        </p:spPr>
        <p:txBody>
          <a:bodyPr wrap="square" lIns="91440" tIns="45720" rIns="91440" bIns="45720" rtlCol="0" anchor="t">
            <a:spAutoFit/>
          </a:bodyPr>
          <a:lstStyle/>
          <a:p>
            <a:pPr algn="just"/>
            <a:r>
              <a:rPr lang="it-IT" sz="2400"/>
              <a:t>Cumulative </a:t>
            </a:r>
            <a:r>
              <a:rPr lang="it-IT" sz="2400" err="1"/>
              <a:t>confusion</a:t>
            </a:r>
            <a:r>
              <a:rPr lang="it-IT" sz="2400"/>
              <a:t> </a:t>
            </a:r>
            <a:r>
              <a:rPr lang="it-IT" sz="2400" err="1"/>
              <a:t>matrix</a:t>
            </a:r>
            <a:r>
              <a:rPr lang="it-IT" sz="2400"/>
              <a:t> </a:t>
            </a:r>
            <a:r>
              <a:rPr lang="it-IT" sz="2400" err="1"/>
              <a:t>obtained</a:t>
            </a:r>
            <a:r>
              <a:rPr lang="it-IT" sz="2400"/>
              <a:t> by  </a:t>
            </a:r>
            <a:r>
              <a:rPr lang="it-IT" sz="2400" err="1"/>
              <a:t>summing</a:t>
            </a:r>
            <a:r>
              <a:rPr lang="it-IT" sz="2400"/>
              <a:t> the </a:t>
            </a:r>
            <a:r>
              <a:rPr lang="it-IT" sz="2400" err="1"/>
              <a:t>confusion</a:t>
            </a:r>
            <a:r>
              <a:rPr lang="it-IT" sz="2400"/>
              <a:t> </a:t>
            </a:r>
            <a:r>
              <a:rPr lang="it-IT" sz="2400" err="1"/>
              <a:t>matrices</a:t>
            </a:r>
            <a:r>
              <a:rPr lang="it-IT" sz="2400"/>
              <a:t> of </a:t>
            </a:r>
            <a:r>
              <a:rPr lang="it-IT" sz="2400" err="1"/>
              <a:t>all</a:t>
            </a:r>
            <a:r>
              <a:rPr lang="it-IT" sz="2400"/>
              <a:t> </a:t>
            </a:r>
            <a:r>
              <a:rPr lang="it-IT" sz="2400" err="1"/>
              <a:t>subjects</a:t>
            </a:r>
            <a:endParaRPr lang="it-IT" sz="2400">
              <a:ea typeface="Calibri"/>
              <a:cs typeface="Calibri"/>
            </a:endParaRPr>
          </a:p>
        </p:txBody>
      </p:sp>
    </p:spTree>
    <p:extLst>
      <p:ext uri="{BB962C8B-B14F-4D97-AF65-F5344CB8AC3E}">
        <p14:creationId xmlns:p14="http://schemas.microsoft.com/office/powerpoint/2010/main" val="62751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2A3E8-5A25-CC3B-4DD0-EC2C4E0B2234}"/>
              </a:ext>
            </a:extLst>
          </p:cNvPr>
          <p:cNvSpPr>
            <a:spLocks noGrp="1"/>
          </p:cNvSpPr>
          <p:nvPr>
            <p:ph type="body" sz="quarter" idx="10"/>
          </p:nvPr>
        </p:nvSpPr>
        <p:spPr>
          <a:xfrm>
            <a:off x="495301" y="457949"/>
            <a:ext cx="11233149" cy="648071"/>
          </a:xfrm>
        </p:spPr>
        <p:txBody>
          <a:bodyPr lIns="91440" tIns="45720" rIns="91440" bIns="45720" anchor="t"/>
          <a:lstStyle/>
          <a:p>
            <a:r>
              <a:rPr lang="en-US" sz="4400">
                <a:latin typeface="Calibri"/>
                <a:cs typeface="Calibri"/>
              </a:rPr>
              <a:t>Artefacts</a:t>
            </a:r>
          </a:p>
        </p:txBody>
      </p:sp>
      <p:pic>
        <p:nvPicPr>
          <p:cNvPr id="3" name="Picture 5" descr="Chart&#10;&#10;Description automatically generated">
            <a:extLst>
              <a:ext uri="{FF2B5EF4-FFF2-40B4-BE49-F238E27FC236}">
                <a16:creationId xmlns:a16="http://schemas.microsoft.com/office/drawing/2014/main" id="{3EBF76DE-B0BF-4B9E-76C5-266D8444EBB0}"/>
              </a:ext>
            </a:extLst>
          </p:cNvPr>
          <p:cNvPicPr>
            <a:picLocks noChangeAspect="1"/>
          </p:cNvPicPr>
          <p:nvPr/>
        </p:nvPicPr>
        <p:blipFill>
          <a:blip r:embed="rId2"/>
          <a:stretch>
            <a:fillRect/>
          </a:stretch>
        </p:blipFill>
        <p:spPr>
          <a:xfrm>
            <a:off x="5900691" y="1416358"/>
            <a:ext cx="5820791" cy="4380389"/>
          </a:xfrm>
          <a:prstGeom prst="rect">
            <a:avLst/>
          </a:prstGeom>
        </p:spPr>
      </p:pic>
      <p:sp>
        <p:nvSpPr>
          <p:cNvPr id="6" name="TextBox 5">
            <a:extLst>
              <a:ext uri="{FF2B5EF4-FFF2-40B4-BE49-F238E27FC236}">
                <a16:creationId xmlns:a16="http://schemas.microsoft.com/office/drawing/2014/main" id="{AD1A6479-F15D-1362-5534-3792CB2FB0F0}"/>
              </a:ext>
            </a:extLst>
          </p:cNvPr>
          <p:cNvSpPr txBox="1"/>
          <p:nvPr/>
        </p:nvSpPr>
        <p:spPr>
          <a:xfrm>
            <a:off x="2877845" y="1228077"/>
            <a:ext cx="597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ECG</a:t>
            </a:r>
            <a:endParaRPr lang="en-US"/>
          </a:p>
        </p:txBody>
      </p:sp>
      <p:sp>
        <p:nvSpPr>
          <p:cNvPr id="7" name="TextBox 6">
            <a:extLst>
              <a:ext uri="{FF2B5EF4-FFF2-40B4-BE49-F238E27FC236}">
                <a16:creationId xmlns:a16="http://schemas.microsoft.com/office/drawing/2014/main" id="{95720C9D-0079-3FCC-E212-8E98EE0B2441}"/>
              </a:ext>
            </a:extLst>
          </p:cNvPr>
          <p:cNvSpPr txBox="1"/>
          <p:nvPr/>
        </p:nvSpPr>
        <p:spPr>
          <a:xfrm>
            <a:off x="8448583" y="1228077"/>
            <a:ext cx="597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PPG</a:t>
            </a:r>
            <a:endParaRPr lang="en-US"/>
          </a:p>
        </p:txBody>
      </p:sp>
      <p:pic>
        <p:nvPicPr>
          <p:cNvPr id="5" name="Picture 8" descr="A picture containing text, sky, map&#10;&#10;Description automatically generated">
            <a:extLst>
              <a:ext uri="{FF2B5EF4-FFF2-40B4-BE49-F238E27FC236}">
                <a16:creationId xmlns:a16="http://schemas.microsoft.com/office/drawing/2014/main" id="{9AA59673-4D2A-9980-5B58-2BCAE462C165}"/>
              </a:ext>
            </a:extLst>
          </p:cNvPr>
          <p:cNvPicPr>
            <a:picLocks noChangeAspect="1"/>
          </p:cNvPicPr>
          <p:nvPr/>
        </p:nvPicPr>
        <p:blipFill>
          <a:blip r:embed="rId3"/>
          <a:stretch>
            <a:fillRect/>
          </a:stretch>
        </p:blipFill>
        <p:spPr>
          <a:xfrm>
            <a:off x="463755" y="1679267"/>
            <a:ext cx="5168489" cy="3843592"/>
          </a:xfrm>
          <a:prstGeom prst="rect">
            <a:avLst/>
          </a:prstGeom>
        </p:spPr>
      </p:pic>
      <p:pic>
        <p:nvPicPr>
          <p:cNvPr id="8" name="Picture 8" descr="A picture containing chart&#10;&#10;Description automatically generated">
            <a:extLst>
              <a:ext uri="{FF2B5EF4-FFF2-40B4-BE49-F238E27FC236}">
                <a16:creationId xmlns:a16="http://schemas.microsoft.com/office/drawing/2014/main" id="{8F895944-F09F-19DF-13F3-DF1A7BE3467E}"/>
              </a:ext>
            </a:extLst>
          </p:cNvPr>
          <p:cNvPicPr>
            <a:picLocks noChangeAspect="1"/>
          </p:cNvPicPr>
          <p:nvPr/>
        </p:nvPicPr>
        <p:blipFill>
          <a:blip r:embed="rId4"/>
          <a:stretch>
            <a:fillRect/>
          </a:stretch>
        </p:blipFill>
        <p:spPr>
          <a:xfrm>
            <a:off x="750926" y="1691438"/>
            <a:ext cx="5450889" cy="4091866"/>
          </a:xfrm>
          <a:prstGeom prst="rect">
            <a:avLst/>
          </a:prstGeom>
        </p:spPr>
      </p:pic>
    </p:spTree>
    <p:extLst>
      <p:ext uri="{BB962C8B-B14F-4D97-AF65-F5344CB8AC3E}">
        <p14:creationId xmlns:p14="http://schemas.microsoft.com/office/powerpoint/2010/main" val="428306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5D72491-ED21-9535-538E-02789EC83483}"/>
              </a:ext>
            </a:extLst>
          </p:cNvPr>
          <p:cNvSpPr>
            <a:spLocks noGrp="1"/>
          </p:cNvSpPr>
          <p:nvPr>
            <p:ph type="body" sz="quarter" idx="10"/>
          </p:nvPr>
        </p:nvSpPr>
        <p:spPr>
          <a:xfrm>
            <a:off x="527051" y="434341"/>
            <a:ext cx="11233149" cy="648071"/>
          </a:xfrm>
        </p:spPr>
        <p:txBody>
          <a:bodyPr lIns="91440" tIns="45720" rIns="91440" bIns="45720" anchor="t"/>
          <a:lstStyle/>
          <a:p>
            <a:r>
              <a:rPr lang="it-IT" sz="4400">
                <a:latin typeface="Calibri"/>
                <a:cs typeface="Calibri"/>
              </a:rPr>
              <a:t>ECG and PPG frequencies and power</a:t>
            </a:r>
          </a:p>
        </p:txBody>
      </p:sp>
      <p:pic>
        <p:nvPicPr>
          <p:cNvPr id="5" name="Picture 6" descr="Chart, line chart&#10;&#10;Description automatically generated">
            <a:extLst>
              <a:ext uri="{FF2B5EF4-FFF2-40B4-BE49-F238E27FC236}">
                <a16:creationId xmlns:a16="http://schemas.microsoft.com/office/drawing/2014/main" id="{82B1C1A1-823E-A15E-87B2-40CF2D4BA929}"/>
              </a:ext>
            </a:extLst>
          </p:cNvPr>
          <p:cNvPicPr>
            <a:picLocks noChangeAspect="1"/>
          </p:cNvPicPr>
          <p:nvPr/>
        </p:nvPicPr>
        <p:blipFill rotWithShape="1">
          <a:blip r:embed="rId2"/>
          <a:srcRect l="7299" t="-273" r="5109" b="-240"/>
          <a:stretch/>
        </p:blipFill>
        <p:spPr>
          <a:xfrm>
            <a:off x="211584" y="1600314"/>
            <a:ext cx="3556259" cy="3094128"/>
          </a:xfrm>
          <a:prstGeom prst="rect">
            <a:avLst/>
          </a:prstGeom>
        </p:spPr>
      </p:pic>
      <p:pic>
        <p:nvPicPr>
          <p:cNvPr id="7" name="Picture 7" descr="Chart, bar chart&#10;&#10;Description automatically generated">
            <a:extLst>
              <a:ext uri="{FF2B5EF4-FFF2-40B4-BE49-F238E27FC236}">
                <a16:creationId xmlns:a16="http://schemas.microsoft.com/office/drawing/2014/main" id="{311122D5-BF4A-22BC-F24F-8445A9BFDD94}"/>
              </a:ext>
            </a:extLst>
          </p:cNvPr>
          <p:cNvPicPr>
            <a:picLocks noChangeAspect="1"/>
          </p:cNvPicPr>
          <p:nvPr/>
        </p:nvPicPr>
        <p:blipFill>
          <a:blip r:embed="rId3"/>
          <a:stretch>
            <a:fillRect/>
          </a:stretch>
        </p:blipFill>
        <p:spPr>
          <a:xfrm>
            <a:off x="3629487" y="1601310"/>
            <a:ext cx="4222811" cy="3174506"/>
          </a:xfrm>
          <a:prstGeom prst="rect">
            <a:avLst/>
          </a:prstGeom>
        </p:spPr>
      </p:pic>
      <p:pic>
        <p:nvPicPr>
          <p:cNvPr id="8" name="Picture 8" descr="Chart, bar chart&#10;&#10;Description automatically generated">
            <a:extLst>
              <a:ext uri="{FF2B5EF4-FFF2-40B4-BE49-F238E27FC236}">
                <a16:creationId xmlns:a16="http://schemas.microsoft.com/office/drawing/2014/main" id="{35DFBE19-340D-9929-7996-E8D1BF48DF18}"/>
              </a:ext>
            </a:extLst>
          </p:cNvPr>
          <p:cNvPicPr>
            <a:picLocks noChangeAspect="1"/>
          </p:cNvPicPr>
          <p:nvPr/>
        </p:nvPicPr>
        <p:blipFill>
          <a:blip r:embed="rId4"/>
          <a:stretch>
            <a:fillRect/>
          </a:stretch>
        </p:blipFill>
        <p:spPr>
          <a:xfrm>
            <a:off x="7698420" y="1601310"/>
            <a:ext cx="4341180" cy="3255885"/>
          </a:xfrm>
          <a:prstGeom prst="rect">
            <a:avLst/>
          </a:prstGeom>
        </p:spPr>
      </p:pic>
    </p:spTree>
    <p:extLst>
      <p:ext uri="{BB962C8B-B14F-4D97-AF65-F5344CB8AC3E}">
        <p14:creationId xmlns:p14="http://schemas.microsoft.com/office/powerpoint/2010/main" val="442775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DC5740-CDDB-9F05-F9D1-69A27C6839F1}"/>
              </a:ext>
            </a:extLst>
          </p:cNvPr>
          <p:cNvSpPr>
            <a:spLocks noGrp="1"/>
          </p:cNvSpPr>
          <p:nvPr>
            <p:ph type="body" sz="quarter" idx="10"/>
          </p:nvPr>
        </p:nvSpPr>
        <p:spPr>
          <a:xfrm>
            <a:off x="479426" y="274267"/>
            <a:ext cx="11233149" cy="648071"/>
          </a:xfrm>
        </p:spPr>
        <p:txBody>
          <a:bodyPr lIns="91440" tIns="45720" rIns="91440" bIns="45720" anchor="t"/>
          <a:lstStyle/>
          <a:p>
            <a:r>
              <a:rPr lang="en-US" sz="4400">
                <a:latin typeface="Calibri"/>
                <a:cs typeface="Calibri"/>
              </a:rPr>
              <a:t>Heart rate variability ECG</a:t>
            </a:r>
          </a:p>
        </p:txBody>
      </p:sp>
      <p:pic>
        <p:nvPicPr>
          <p:cNvPr id="9" name="Picture 9" descr="Chart, line chart&#10;&#10;Description automatically generated">
            <a:extLst>
              <a:ext uri="{FF2B5EF4-FFF2-40B4-BE49-F238E27FC236}">
                <a16:creationId xmlns:a16="http://schemas.microsoft.com/office/drawing/2014/main" id="{85423397-CE33-3476-5A5C-66862CDC2059}"/>
              </a:ext>
            </a:extLst>
          </p:cNvPr>
          <p:cNvPicPr>
            <a:picLocks noChangeAspect="1"/>
          </p:cNvPicPr>
          <p:nvPr/>
        </p:nvPicPr>
        <p:blipFill rotWithShape="1">
          <a:blip r:embed="rId2"/>
          <a:srcRect t="3297" r="51" b="2473"/>
          <a:stretch/>
        </p:blipFill>
        <p:spPr>
          <a:xfrm>
            <a:off x="8223681" y="3569194"/>
            <a:ext cx="3592128" cy="2538232"/>
          </a:xfrm>
          <a:prstGeom prst="rect">
            <a:avLst/>
          </a:prstGeom>
        </p:spPr>
      </p:pic>
      <p:pic>
        <p:nvPicPr>
          <p:cNvPr id="10" name="Picture 10" descr="Chart, histogram&#10;&#10;Description automatically generated">
            <a:extLst>
              <a:ext uri="{FF2B5EF4-FFF2-40B4-BE49-F238E27FC236}">
                <a16:creationId xmlns:a16="http://schemas.microsoft.com/office/drawing/2014/main" id="{E8AC50A2-F46D-8450-1CDB-77BC6B0DFBD6}"/>
              </a:ext>
            </a:extLst>
          </p:cNvPr>
          <p:cNvPicPr>
            <a:picLocks noChangeAspect="1"/>
          </p:cNvPicPr>
          <p:nvPr/>
        </p:nvPicPr>
        <p:blipFill>
          <a:blip r:embed="rId3"/>
          <a:stretch>
            <a:fillRect/>
          </a:stretch>
        </p:blipFill>
        <p:spPr>
          <a:xfrm>
            <a:off x="241177" y="698746"/>
            <a:ext cx="3645763" cy="2745419"/>
          </a:xfrm>
          <a:prstGeom prst="rect">
            <a:avLst/>
          </a:prstGeom>
        </p:spPr>
      </p:pic>
      <p:pic>
        <p:nvPicPr>
          <p:cNvPr id="11" name="Picture 11" descr="Chart, histogram&#10;&#10;Description automatically generated">
            <a:extLst>
              <a:ext uri="{FF2B5EF4-FFF2-40B4-BE49-F238E27FC236}">
                <a16:creationId xmlns:a16="http://schemas.microsoft.com/office/drawing/2014/main" id="{BC9369C0-F2CA-DFCC-13A3-3E37E89C7509}"/>
              </a:ext>
            </a:extLst>
          </p:cNvPr>
          <p:cNvPicPr>
            <a:picLocks noChangeAspect="1"/>
          </p:cNvPicPr>
          <p:nvPr/>
        </p:nvPicPr>
        <p:blipFill>
          <a:blip r:embed="rId4"/>
          <a:stretch>
            <a:fillRect/>
          </a:stretch>
        </p:blipFill>
        <p:spPr>
          <a:xfrm>
            <a:off x="174595" y="3569193"/>
            <a:ext cx="3889899" cy="2922973"/>
          </a:xfrm>
          <a:prstGeom prst="rect">
            <a:avLst/>
          </a:prstGeom>
        </p:spPr>
      </p:pic>
      <p:pic>
        <p:nvPicPr>
          <p:cNvPr id="12" name="Picture 12" descr="Chart, histogram&#10;&#10;Description automatically generated">
            <a:extLst>
              <a:ext uri="{FF2B5EF4-FFF2-40B4-BE49-F238E27FC236}">
                <a16:creationId xmlns:a16="http://schemas.microsoft.com/office/drawing/2014/main" id="{424D8D4B-2258-19FB-1562-31C48170473D}"/>
              </a:ext>
            </a:extLst>
          </p:cNvPr>
          <p:cNvPicPr>
            <a:picLocks noChangeAspect="1"/>
          </p:cNvPicPr>
          <p:nvPr/>
        </p:nvPicPr>
        <p:blipFill>
          <a:blip r:embed="rId5"/>
          <a:stretch>
            <a:fillRect/>
          </a:stretch>
        </p:blipFill>
        <p:spPr>
          <a:xfrm>
            <a:off x="4102963" y="3569193"/>
            <a:ext cx="3801122" cy="2834196"/>
          </a:xfrm>
          <a:prstGeom prst="rect">
            <a:avLst/>
          </a:prstGeom>
        </p:spPr>
      </p:pic>
      <p:pic>
        <p:nvPicPr>
          <p:cNvPr id="13" name="Picture 13" descr="Chart, histogram&#10;&#10;Description automatically generated">
            <a:extLst>
              <a:ext uri="{FF2B5EF4-FFF2-40B4-BE49-F238E27FC236}">
                <a16:creationId xmlns:a16="http://schemas.microsoft.com/office/drawing/2014/main" id="{BDDA392D-CEA8-B440-73AB-ACDC1355C35D}"/>
              </a:ext>
            </a:extLst>
          </p:cNvPr>
          <p:cNvPicPr>
            <a:picLocks noChangeAspect="1"/>
          </p:cNvPicPr>
          <p:nvPr/>
        </p:nvPicPr>
        <p:blipFill>
          <a:blip r:embed="rId6"/>
          <a:stretch>
            <a:fillRect/>
          </a:stretch>
        </p:blipFill>
        <p:spPr>
          <a:xfrm>
            <a:off x="8157099" y="691348"/>
            <a:ext cx="3660559" cy="2752817"/>
          </a:xfrm>
          <a:prstGeom prst="rect">
            <a:avLst/>
          </a:prstGeom>
        </p:spPr>
      </p:pic>
      <p:pic>
        <p:nvPicPr>
          <p:cNvPr id="14" name="Picture 14" descr="Chart, histogram&#10;&#10;Description automatically generated">
            <a:extLst>
              <a:ext uri="{FF2B5EF4-FFF2-40B4-BE49-F238E27FC236}">
                <a16:creationId xmlns:a16="http://schemas.microsoft.com/office/drawing/2014/main" id="{A2339ECC-D9F3-7877-79CB-723DBE90C78F}"/>
              </a:ext>
            </a:extLst>
          </p:cNvPr>
          <p:cNvPicPr>
            <a:picLocks noChangeAspect="1"/>
          </p:cNvPicPr>
          <p:nvPr/>
        </p:nvPicPr>
        <p:blipFill>
          <a:blip r:embed="rId7"/>
          <a:stretch>
            <a:fillRect/>
          </a:stretch>
        </p:blipFill>
        <p:spPr>
          <a:xfrm>
            <a:off x="4102964" y="698746"/>
            <a:ext cx="3734540" cy="2812001"/>
          </a:xfrm>
          <a:prstGeom prst="rect">
            <a:avLst/>
          </a:prstGeom>
        </p:spPr>
      </p:pic>
      <p:sp>
        <p:nvSpPr>
          <p:cNvPr id="3" name="Oval 2">
            <a:extLst>
              <a:ext uri="{FF2B5EF4-FFF2-40B4-BE49-F238E27FC236}">
                <a16:creationId xmlns:a16="http://schemas.microsoft.com/office/drawing/2014/main" id="{D586E049-CB90-AD1D-1817-B4EBD6639EBB}"/>
              </a:ext>
            </a:extLst>
          </p:cNvPr>
          <p:cNvSpPr/>
          <p:nvPr/>
        </p:nvSpPr>
        <p:spPr>
          <a:xfrm>
            <a:off x="10668000" y="5129162"/>
            <a:ext cx="262194" cy="26219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EF42A6BD-C135-CB74-672D-6A9F9F520D69}"/>
              </a:ext>
            </a:extLst>
          </p:cNvPr>
          <p:cNvSpPr/>
          <p:nvPr/>
        </p:nvSpPr>
        <p:spPr>
          <a:xfrm>
            <a:off x="9938775" y="3687097"/>
            <a:ext cx="262194" cy="26219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864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91E8AEA-751A-D0DC-4590-0BB1F912F51B}"/>
              </a:ext>
            </a:extLst>
          </p:cNvPr>
          <p:cNvSpPr>
            <a:spLocks noGrp="1"/>
          </p:cNvSpPr>
          <p:nvPr>
            <p:ph type="body" sz="quarter" idx="10"/>
          </p:nvPr>
        </p:nvSpPr>
        <p:spPr>
          <a:xfrm>
            <a:off x="384176" y="238549"/>
            <a:ext cx="11233149" cy="648071"/>
          </a:xfrm>
        </p:spPr>
        <p:txBody>
          <a:bodyPr lIns="91440" tIns="45720" rIns="91440" bIns="45720" anchor="t"/>
          <a:lstStyle/>
          <a:p>
            <a:r>
              <a:rPr lang="en-US" sz="4400">
                <a:latin typeface="Calibri"/>
                <a:cs typeface="Calibri"/>
              </a:rPr>
              <a:t>Heart rate variability PPG</a:t>
            </a:r>
          </a:p>
        </p:txBody>
      </p:sp>
      <p:pic>
        <p:nvPicPr>
          <p:cNvPr id="3" name="Picture 9" descr="Chart, histogram&#10;&#10;Description automatically generated">
            <a:extLst>
              <a:ext uri="{FF2B5EF4-FFF2-40B4-BE49-F238E27FC236}">
                <a16:creationId xmlns:a16="http://schemas.microsoft.com/office/drawing/2014/main" id="{CD53CBC0-C076-7D33-733A-70E930D090B6}"/>
              </a:ext>
            </a:extLst>
          </p:cNvPr>
          <p:cNvPicPr>
            <a:picLocks noChangeAspect="1"/>
          </p:cNvPicPr>
          <p:nvPr/>
        </p:nvPicPr>
        <p:blipFill>
          <a:blip r:embed="rId2"/>
          <a:stretch>
            <a:fillRect/>
          </a:stretch>
        </p:blipFill>
        <p:spPr>
          <a:xfrm>
            <a:off x="3955001" y="680367"/>
            <a:ext cx="3764131" cy="2848992"/>
          </a:xfrm>
          <a:prstGeom prst="rect">
            <a:avLst/>
          </a:prstGeom>
        </p:spPr>
      </p:pic>
      <p:pic>
        <p:nvPicPr>
          <p:cNvPr id="10" name="Picture 10" descr="Chart, histogram&#10;&#10;Description automatically generated">
            <a:extLst>
              <a:ext uri="{FF2B5EF4-FFF2-40B4-BE49-F238E27FC236}">
                <a16:creationId xmlns:a16="http://schemas.microsoft.com/office/drawing/2014/main" id="{B52DB5A5-57D6-A072-0ED1-3B7A4DAF125B}"/>
              </a:ext>
            </a:extLst>
          </p:cNvPr>
          <p:cNvPicPr>
            <a:picLocks noChangeAspect="1"/>
          </p:cNvPicPr>
          <p:nvPr/>
        </p:nvPicPr>
        <p:blipFill>
          <a:blip r:embed="rId3"/>
          <a:stretch>
            <a:fillRect/>
          </a:stretch>
        </p:blipFill>
        <p:spPr>
          <a:xfrm>
            <a:off x="8038730" y="562460"/>
            <a:ext cx="3645763" cy="2752817"/>
          </a:xfrm>
          <a:prstGeom prst="rect">
            <a:avLst/>
          </a:prstGeom>
        </p:spPr>
      </p:pic>
      <p:pic>
        <p:nvPicPr>
          <p:cNvPr id="11" name="Picture 11" descr="Chart, histogram&#10;&#10;Description automatically generated">
            <a:extLst>
              <a:ext uri="{FF2B5EF4-FFF2-40B4-BE49-F238E27FC236}">
                <a16:creationId xmlns:a16="http://schemas.microsoft.com/office/drawing/2014/main" id="{08B933D8-AE89-B99F-74C7-EAEF2F136637}"/>
              </a:ext>
            </a:extLst>
          </p:cNvPr>
          <p:cNvPicPr>
            <a:picLocks noChangeAspect="1"/>
          </p:cNvPicPr>
          <p:nvPr/>
        </p:nvPicPr>
        <p:blipFill>
          <a:blip r:embed="rId4"/>
          <a:stretch>
            <a:fillRect/>
          </a:stretch>
        </p:blipFill>
        <p:spPr>
          <a:xfrm>
            <a:off x="4006788" y="3576245"/>
            <a:ext cx="3786326" cy="2871186"/>
          </a:xfrm>
          <a:prstGeom prst="rect">
            <a:avLst/>
          </a:prstGeom>
        </p:spPr>
      </p:pic>
      <p:pic>
        <p:nvPicPr>
          <p:cNvPr id="12" name="Picture 12" descr="Chart, histogram&#10;&#10;Description automatically generated">
            <a:extLst>
              <a:ext uri="{FF2B5EF4-FFF2-40B4-BE49-F238E27FC236}">
                <a16:creationId xmlns:a16="http://schemas.microsoft.com/office/drawing/2014/main" id="{EC634332-90E4-0EF4-5C1E-7CE117DDCD46}"/>
              </a:ext>
            </a:extLst>
          </p:cNvPr>
          <p:cNvPicPr>
            <a:picLocks noChangeAspect="1"/>
          </p:cNvPicPr>
          <p:nvPr/>
        </p:nvPicPr>
        <p:blipFill>
          <a:blip r:embed="rId5"/>
          <a:stretch>
            <a:fillRect/>
          </a:stretch>
        </p:blipFill>
        <p:spPr>
          <a:xfrm>
            <a:off x="285565" y="665571"/>
            <a:ext cx="3912092" cy="2863787"/>
          </a:xfrm>
          <a:prstGeom prst="rect">
            <a:avLst/>
          </a:prstGeom>
        </p:spPr>
      </p:pic>
      <p:pic>
        <p:nvPicPr>
          <p:cNvPr id="13" name="Picture 13" descr="Chart, histogram&#10;&#10;Description automatically generated">
            <a:extLst>
              <a:ext uri="{FF2B5EF4-FFF2-40B4-BE49-F238E27FC236}">
                <a16:creationId xmlns:a16="http://schemas.microsoft.com/office/drawing/2014/main" id="{CB100C9A-28EE-3F5E-D294-89F75E0A9FFB}"/>
              </a:ext>
            </a:extLst>
          </p:cNvPr>
          <p:cNvPicPr>
            <a:picLocks noChangeAspect="1"/>
          </p:cNvPicPr>
          <p:nvPr/>
        </p:nvPicPr>
        <p:blipFill>
          <a:blip r:embed="rId6"/>
          <a:stretch>
            <a:fillRect/>
          </a:stretch>
        </p:blipFill>
        <p:spPr>
          <a:xfrm>
            <a:off x="285565" y="3513824"/>
            <a:ext cx="3978675" cy="3004350"/>
          </a:xfrm>
          <a:prstGeom prst="rect">
            <a:avLst/>
          </a:prstGeom>
        </p:spPr>
      </p:pic>
      <p:pic>
        <p:nvPicPr>
          <p:cNvPr id="14" name="Picture 14" descr="Chart, line chart&#10;&#10;Description automatically generated">
            <a:extLst>
              <a:ext uri="{FF2B5EF4-FFF2-40B4-BE49-F238E27FC236}">
                <a16:creationId xmlns:a16="http://schemas.microsoft.com/office/drawing/2014/main" id="{CF37EF9F-A393-1C7A-A730-28DA2A862E17}"/>
              </a:ext>
            </a:extLst>
          </p:cNvPr>
          <p:cNvPicPr>
            <a:picLocks noChangeAspect="1"/>
          </p:cNvPicPr>
          <p:nvPr/>
        </p:nvPicPr>
        <p:blipFill>
          <a:blip r:embed="rId7"/>
          <a:stretch>
            <a:fillRect/>
          </a:stretch>
        </p:blipFill>
        <p:spPr>
          <a:xfrm>
            <a:off x="8112711" y="3310030"/>
            <a:ext cx="3571782" cy="2678836"/>
          </a:xfrm>
          <a:prstGeom prst="rect">
            <a:avLst/>
          </a:prstGeom>
        </p:spPr>
      </p:pic>
      <p:sp>
        <p:nvSpPr>
          <p:cNvPr id="7" name="Oval 6">
            <a:extLst>
              <a:ext uri="{FF2B5EF4-FFF2-40B4-BE49-F238E27FC236}">
                <a16:creationId xmlns:a16="http://schemas.microsoft.com/office/drawing/2014/main" id="{FCEFC866-DE26-0FBB-9E80-C11AA1EF97AB}"/>
              </a:ext>
            </a:extLst>
          </p:cNvPr>
          <p:cNvSpPr/>
          <p:nvPr/>
        </p:nvSpPr>
        <p:spPr>
          <a:xfrm>
            <a:off x="10536903" y="5309420"/>
            <a:ext cx="262194" cy="26219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C8FBB6E0-D3B3-08B2-4862-269BFBE93B95}"/>
              </a:ext>
            </a:extLst>
          </p:cNvPr>
          <p:cNvSpPr/>
          <p:nvPr/>
        </p:nvSpPr>
        <p:spPr>
          <a:xfrm>
            <a:off x="11213690" y="3511756"/>
            <a:ext cx="262194" cy="26219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749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71B9E13C-79C3-C261-A2B7-BD2C228EC49D}"/>
              </a:ext>
            </a:extLst>
          </p:cNvPr>
          <p:cNvSpPr>
            <a:spLocks noGrp="1"/>
          </p:cNvSpPr>
          <p:nvPr>
            <p:ph type="body" sz="quarter" idx="10"/>
          </p:nvPr>
        </p:nvSpPr>
        <p:spPr/>
        <p:txBody>
          <a:bodyPr lIns="91440" tIns="45720" rIns="91440" bIns="45720" anchor="t"/>
          <a:lstStyle/>
          <a:p>
            <a:r>
              <a:rPr lang="it-IT" sz="4400" err="1">
                <a:latin typeface="Calibri"/>
                <a:cs typeface="Calibri"/>
              </a:rPr>
              <a:t>Work's</a:t>
            </a:r>
            <a:r>
              <a:rPr lang="it-IT" sz="4400">
                <a:latin typeface="Calibri"/>
                <a:cs typeface="Calibri"/>
              </a:rPr>
              <a:t> </a:t>
            </a:r>
            <a:r>
              <a:rPr lang="it-IT" sz="4400" err="1">
                <a:latin typeface="Calibri"/>
                <a:cs typeface="Calibri"/>
              </a:rPr>
              <a:t>structure</a:t>
            </a:r>
            <a:endParaRPr lang="it-IT" sz="4400">
              <a:latin typeface="Calibri"/>
              <a:cs typeface="Calibri"/>
            </a:endParaRPr>
          </a:p>
        </p:txBody>
      </p:sp>
      <p:graphicFrame>
        <p:nvGraphicFramePr>
          <p:cNvPr id="7" name="Diagramma 6">
            <a:extLst>
              <a:ext uri="{FF2B5EF4-FFF2-40B4-BE49-F238E27FC236}">
                <a16:creationId xmlns:a16="http://schemas.microsoft.com/office/drawing/2014/main" id="{AA1CB2AB-60B6-BB22-BAC9-EC51699AE975}"/>
              </a:ext>
            </a:extLst>
          </p:cNvPr>
          <p:cNvGraphicFramePr/>
          <p:nvPr>
            <p:extLst>
              <p:ext uri="{D42A27DB-BD31-4B8C-83A1-F6EECF244321}">
                <p14:modId xmlns:p14="http://schemas.microsoft.com/office/powerpoint/2010/main" val="3276585254"/>
              </p:ext>
            </p:extLst>
          </p:nvPr>
        </p:nvGraphicFramePr>
        <p:xfrm>
          <a:off x="630624" y="985945"/>
          <a:ext cx="11476565" cy="5455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242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77899C-498C-F2F0-2F7E-0EAD221585CE}"/>
              </a:ext>
            </a:extLst>
          </p:cNvPr>
          <p:cNvSpPr>
            <a:spLocks noGrp="1"/>
          </p:cNvSpPr>
          <p:nvPr>
            <p:ph type="body" sz="quarter" idx="10"/>
          </p:nvPr>
        </p:nvSpPr>
        <p:spPr>
          <a:xfrm>
            <a:off x="527051" y="476674"/>
            <a:ext cx="8459126" cy="673755"/>
          </a:xfrm>
        </p:spPr>
        <p:txBody>
          <a:bodyPr lIns="91440" tIns="45720" rIns="91440" bIns="45720" anchor="t"/>
          <a:lstStyle/>
          <a:p>
            <a:r>
              <a:rPr lang="en-US" sz="4400">
                <a:latin typeface="Calibri"/>
                <a:cs typeface="Calibri"/>
              </a:rPr>
              <a:t>Correlation coefficient ECG</a:t>
            </a:r>
          </a:p>
        </p:txBody>
      </p:sp>
      <p:pic>
        <p:nvPicPr>
          <p:cNvPr id="3" name="Picture 4" descr="Chart, histogram&#10;&#10;Description automatically generated">
            <a:extLst>
              <a:ext uri="{FF2B5EF4-FFF2-40B4-BE49-F238E27FC236}">
                <a16:creationId xmlns:a16="http://schemas.microsoft.com/office/drawing/2014/main" id="{78202B59-F542-6885-787A-C8CC7888EFDC}"/>
              </a:ext>
            </a:extLst>
          </p:cNvPr>
          <p:cNvPicPr>
            <a:picLocks noChangeAspect="1"/>
          </p:cNvPicPr>
          <p:nvPr/>
        </p:nvPicPr>
        <p:blipFill>
          <a:blip r:embed="rId2"/>
          <a:stretch>
            <a:fillRect/>
          </a:stretch>
        </p:blipFill>
        <p:spPr>
          <a:xfrm>
            <a:off x="-2959" y="1260999"/>
            <a:ext cx="5924364" cy="4469166"/>
          </a:xfrm>
          <a:prstGeom prst="rect">
            <a:avLst/>
          </a:prstGeom>
        </p:spPr>
      </p:pic>
      <p:pic>
        <p:nvPicPr>
          <p:cNvPr id="5" name="Picture 5" descr="Chart, histogram, scatter chart&#10;&#10;Description automatically generated">
            <a:extLst>
              <a:ext uri="{FF2B5EF4-FFF2-40B4-BE49-F238E27FC236}">
                <a16:creationId xmlns:a16="http://schemas.microsoft.com/office/drawing/2014/main" id="{B399ADC2-2B97-4E40-DFBF-558687A2CAA9}"/>
              </a:ext>
            </a:extLst>
          </p:cNvPr>
          <p:cNvPicPr>
            <a:picLocks noChangeAspect="1"/>
          </p:cNvPicPr>
          <p:nvPr/>
        </p:nvPicPr>
        <p:blipFill>
          <a:blip r:embed="rId3"/>
          <a:stretch>
            <a:fillRect/>
          </a:stretch>
        </p:blipFill>
        <p:spPr>
          <a:xfrm>
            <a:off x="5915487" y="1246204"/>
            <a:ext cx="5909567" cy="4424777"/>
          </a:xfrm>
          <a:prstGeom prst="rect">
            <a:avLst/>
          </a:prstGeom>
        </p:spPr>
      </p:pic>
    </p:spTree>
    <p:extLst>
      <p:ext uri="{BB962C8B-B14F-4D97-AF65-F5344CB8AC3E}">
        <p14:creationId xmlns:p14="http://schemas.microsoft.com/office/powerpoint/2010/main" val="2780413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C6885500-30A4-1FF9-5E08-88A92D673AE2}"/>
              </a:ext>
            </a:extLst>
          </p:cNvPr>
          <p:cNvPicPr>
            <a:picLocks noChangeAspect="1"/>
          </p:cNvPicPr>
          <p:nvPr/>
        </p:nvPicPr>
        <p:blipFill>
          <a:blip r:embed="rId2"/>
          <a:stretch>
            <a:fillRect/>
          </a:stretch>
        </p:blipFill>
        <p:spPr>
          <a:xfrm>
            <a:off x="529119" y="1280885"/>
            <a:ext cx="5868253" cy="4364723"/>
          </a:xfrm>
          <a:prstGeom prst="rect">
            <a:avLst/>
          </a:prstGeom>
        </p:spPr>
      </p:pic>
      <p:sp>
        <p:nvSpPr>
          <p:cNvPr id="6" name="Text Placeholder 1">
            <a:extLst>
              <a:ext uri="{FF2B5EF4-FFF2-40B4-BE49-F238E27FC236}">
                <a16:creationId xmlns:a16="http://schemas.microsoft.com/office/drawing/2014/main" id="{D4EC634B-F2D1-4603-90B0-4D2F013B6DD8}"/>
              </a:ext>
            </a:extLst>
          </p:cNvPr>
          <p:cNvSpPr>
            <a:spLocks noGrp="1"/>
          </p:cNvSpPr>
          <p:nvPr>
            <p:ph type="body" sz="quarter" idx="10"/>
          </p:nvPr>
        </p:nvSpPr>
        <p:spPr>
          <a:xfrm>
            <a:off x="527051" y="476674"/>
            <a:ext cx="8219396" cy="673755"/>
          </a:xfrm>
        </p:spPr>
        <p:txBody>
          <a:bodyPr lIns="91440" tIns="45720" rIns="91440" bIns="45720" anchor="t"/>
          <a:lstStyle/>
          <a:p>
            <a:r>
              <a:rPr lang="en-US" sz="4400">
                <a:latin typeface="Calibri"/>
                <a:cs typeface="Calibri"/>
              </a:rPr>
              <a:t>Correlation coefficient PPG</a:t>
            </a:r>
          </a:p>
        </p:txBody>
      </p:sp>
      <p:pic>
        <p:nvPicPr>
          <p:cNvPr id="7" name="Picture 7" descr="Chart, histogram&#10;&#10;Description automatically generated">
            <a:extLst>
              <a:ext uri="{FF2B5EF4-FFF2-40B4-BE49-F238E27FC236}">
                <a16:creationId xmlns:a16="http://schemas.microsoft.com/office/drawing/2014/main" id="{26CB4263-E963-3E3F-75EA-4221E1F33F46}"/>
              </a:ext>
            </a:extLst>
          </p:cNvPr>
          <p:cNvPicPr>
            <a:picLocks noChangeAspect="1"/>
          </p:cNvPicPr>
          <p:nvPr/>
        </p:nvPicPr>
        <p:blipFill>
          <a:blip r:embed="rId3"/>
          <a:stretch>
            <a:fillRect/>
          </a:stretch>
        </p:blipFill>
        <p:spPr>
          <a:xfrm>
            <a:off x="6094287" y="1278126"/>
            <a:ext cx="5714144" cy="4293185"/>
          </a:xfrm>
          <a:prstGeom prst="rect">
            <a:avLst/>
          </a:prstGeom>
        </p:spPr>
      </p:pic>
    </p:spTree>
    <p:extLst>
      <p:ext uri="{BB962C8B-B14F-4D97-AF65-F5344CB8AC3E}">
        <p14:creationId xmlns:p14="http://schemas.microsoft.com/office/powerpoint/2010/main" val="4269000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7AADF-605A-2D37-6137-C365777157ED}"/>
              </a:ext>
            </a:extLst>
          </p:cNvPr>
          <p:cNvSpPr>
            <a:spLocks noGrp="1"/>
          </p:cNvSpPr>
          <p:nvPr>
            <p:ph type="body" sz="quarter" idx="10"/>
          </p:nvPr>
        </p:nvSpPr>
        <p:spPr>
          <a:xfrm>
            <a:off x="477421" y="463744"/>
            <a:ext cx="11233149" cy="648071"/>
          </a:xfrm>
        </p:spPr>
        <p:txBody>
          <a:bodyPr lIns="91440" tIns="45720" rIns="91440" bIns="45720" anchor="t"/>
          <a:lstStyle/>
          <a:p>
            <a:r>
              <a:rPr lang="en-US" sz="4400">
                <a:latin typeface="Calibri"/>
                <a:cs typeface="Calibri"/>
              </a:rPr>
              <a:t>Scalogram</a:t>
            </a:r>
          </a:p>
        </p:txBody>
      </p:sp>
      <p:pic>
        <p:nvPicPr>
          <p:cNvPr id="4" name="Picture 4" descr="Graphical user interface, chart&#10;&#10;Description automatically generated">
            <a:extLst>
              <a:ext uri="{FF2B5EF4-FFF2-40B4-BE49-F238E27FC236}">
                <a16:creationId xmlns:a16="http://schemas.microsoft.com/office/drawing/2014/main" id="{41C4EC9B-65EC-DF1F-BAF0-DEE219F8DAA5}"/>
              </a:ext>
            </a:extLst>
          </p:cNvPr>
          <p:cNvPicPr>
            <a:picLocks noChangeAspect="1"/>
          </p:cNvPicPr>
          <p:nvPr/>
        </p:nvPicPr>
        <p:blipFill>
          <a:blip r:embed="rId2"/>
          <a:stretch>
            <a:fillRect/>
          </a:stretch>
        </p:blipFill>
        <p:spPr>
          <a:xfrm>
            <a:off x="5307" y="1533253"/>
            <a:ext cx="4764437" cy="3617796"/>
          </a:xfrm>
          <a:prstGeom prst="rect">
            <a:avLst/>
          </a:prstGeom>
        </p:spPr>
      </p:pic>
      <p:pic>
        <p:nvPicPr>
          <p:cNvPr id="5" name="Picture 5" descr="Graphical user interface, chart&#10;&#10;Description automatically generated">
            <a:extLst>
              <a:ext uri="{FF2B5EF4-FFF2-40B4-BE49-F238E27FC236}">
                <a16:creationId xmlns:a16="http://schemas.microsoft.com/office/drawing/2014/main" id="{5866EDCA-57F2-3A40-DE48-B12BFAE64E01}"/>
              </a:ext>
            </a:extLst>
          </p:cNvPr>
          <p:cNvPicPr>
            <a:picLocks noChangeAspect="1"/>
          </p:cNvPicPr>
          <p:nvPr/>
        </p:nvPicPr>
        <p:blipFill>
          <a:blip r:embed="rId3"/>
          <a:stretch>
            <a:fillRect/>
          </a:stretch>
        </p:blipFill>
        <p:spPr>
          <a:xfrm>
            <a:off x="4671948" y="2513284"/>
            <a:ext cx="2851679" cy="2115608"/>
          </a:xfrm>
          <a:prstGeom prst="rect">
            <a:avLst/>
          </a:prstGeom>
        </p:spPr>
      </p:pic>
      <p:pic>
        <p:nvPicPr>
          <p:cNvPr id="6" name="Picture 6" descr="Graphical user interface, chart&#10;&#10;Description automatically generated">
            <a:extLst>
              <a:ext uri="{FF2B5EF4-FFF2-40B4-BE49-F238E27FC236}">
                <a16:creationId xmlns:a16="http://schemas.microsoft.com/office/drawing/2014/main" id="{5EFCE05C-D7AD-4A99-47F3-8E0D39A3089E}"/>
              </a:ext>
            </a:extLst>
          </p:cNvPr>
          <p:cNvPicPr>
            <a:picLocks noChangeAspect="1"/>
          </p:cNvPicPr>
          <p:nvPr/>
        </p:nvPicPr>
        <p:blipFill>
          <a:blip r:embed="rId4"/>
          <a:stretch>
            <a:fillRect/>
          </a:stretch>
        </p:blipFill>
        <p:spPr>
          <a:xfrm>
            <a:off x="4532111" y="77794"/>
            <a:ext cx="3118908" cy="2372254"/>
          </a:xfrm>
          <a:prstGeom prst="rect">
            <a:avLst/>
          </a:prstGeom>
        </p:spPr>
      </p:pic>
      <p:pic>
        <p:nvPicPr>
          <p:cNvPr id="7" name="Picture 7" descr="Graphical user interface, chart&#10;&#10;Description automatically generated">
            <a:extLst>
              <a:ext uri="{FF2B5EF4-FFF2-40B4-BE49-F238E27FC236}">
                <a16:creationId xmlns:a16="http://schemas.microsoft.com/office/drawing/2014/main" id="{C3EBAF5A-7E5A-719E-5306-A97DC98F5640}"/>
              </a:ext>
            </a:extLst>
          </p:cNvPr>
          <p:cNvPicPr>
            <a:picLocks noChangeAspect="1"/>
          </p:cNvPicPr>
          <p:nvPr/>
        </p:nvPicPr>
        <p:blipFill>
          <a:blip r:embed="rId5"/>
          <a:stretch>
            <a:fillRect/>
          </a:stretch>
        </p:blipFill>
        <p:spPr>
          <a:xfrm>
            <a:off x="7525513" y="1603369"/>
            <a:ext cx="4551947" cy="3488150"/>
          </a:xfrm>
          <a:prstGeom prst="rect">
            <a:avLst/>
          </a:prstGeom>
        </p:spPr>
      </p:pic>
      <p:pic>
        <p:nvPicPr>
          <p:cNvPr id="8" name="Picture 8" descr="Graphical user interface, chart&#10;&#10;Description automatically generated">
            <a:extLst>
              <a:ext uri="{FF2B5EF4-FFF2-40B4-BE49-F238E27FC236}">
                <a16:creationId xmlns:a16="http://schemas.microsoft.com/office/drawing/2014/main" id="{538908F9-1BCA-E80D-355F-5DEE5CE9816A}"/>
              </a:ext>
            </a:extLst>
          </p:cNvPr>
          <p:cNvPicPr>
            <a:picLocks noChangeAspect="1"/>
          </p:cNvPicPr>
          <p:nvPr/>
        </p:nvPicPr>
        <p:blipFill>
          <a:blip r:embed="rId6"/>
          <a:stretch>
            <a:fillRect/>
          </a:stretch>
        </p:blipFill>
        <p:spPr>
          <a:xfrm>
            <a:off x="4605338" y="4547931"/>
            <a:ext cx="2994553" cy="2246576"/>
          </a:xfrm>
          <a:prstGeom prst="rect">
            <a:avLst/>
          </a:prstGeom>
        </p:spPr>
      </p:pic>
    </p:spTree>
    <p:extLst>
      <p:ext uri="{BB962C8B-B14F-4D97-AF65-F5344CB8AC3E}">
        <p14:creationId xmlns:p14="http://schemas.microsoft.com/office/powerpoint/2010/main" val="1544671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B28E9B-BD37-D37A-1B2A-70040131F63A}"/>
              </a:ext>
            </a:extLst>
          </p:cNvPr>
          <p:cNvSpPr>
            <a:spLocks noGrp="1"/>
          </p:cNvSpPr>
          <p:nvPr>
            <p:ph type="body" sz="quarter" idx="10"/>
          </p:nvPr>
        </p:nvSpPr>
        <p:spPr/>
        <p:txBody>
          <a:bodyPr lIns="91440" tIns="45720" rIns="91440" bIns="45720" anchor="t"/>
          <a:lstStyle/>
          <a:p>
            <a:r>
              <a:rPr lang="en-US" sz="4400">
                <a:latin typeface="Calibri"/>
                <a:cs typeface="Calibri"/>
              </a:rPr>
              <a:t>Adaptive window</a:t>
            </a:r>
          </a:p>
        </p:txBody>
      </p:sp>
      <p:pic>
        <p:nvPicPr>
          <p:cNvPr id="4" name="Picture 4" descr="A picture containing chart&#10;&#10;Description automatically generated">
            <a:extLst>
              <a:ext uri="{FF2B5EF4-FFF2-40B4-BE49-F238E27FC236}">
                <a16:creationId xmlns:a16="http://schemas.microsoft.com/office/drawing/2014/main" id="{2BFCB69E-D1F6-31ED-008D-59ADD9461ACC}"/>
              </a:ext>
            </a:extLst>
          </p:cNvPr>
          <p:cNvPicPr>
            <a:picLocks noChangeAspect="1"/>
          </p:cNvPicPr>
          <p:nvPr/>
        </p:nvPicPr>
        <p:blipFill rotWithShape="1">
          <a:blip r:embed="rId2"/>
          <a:srcRect l="8928" t="-316" r="7292" b="316"/>
          <a:stretch/>
        </p:blipFill>
        <p:spPr>
          <a:xfrm>
            <a:off x="3540" y="1646923"/>
            <a:ext cx="6777144" cy="3810798"/>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0A13724A-F046-DAD5-056F-CD983681AD2C}"/>
              </a:ext>
            </a:extLst>
          </p:cNvPr>
          <p:cNvPicPr>
            <a:picLocks noChangeAspect="1"/>
          </p:cNvPicPr>
          <p:nvPr/>
        </p:nvPicPr>
        <p:blipFill rotWithShape="1">
          <a:blip r:embed="rId3"/>
          <a:srcRect l="6942" r="6281"/>
          <a:stretch/>
        </p:blipFill>
        <p:spPr>
          <a:xfrm>
            <a:off x="6789783" y="1274291"/>
            <a:ext cx="5269761" cy="4553851"/>
          </a:xfrm>
          <a:prstGeom prst="rect">
            <a:avLst/>
          </a:prstGeom>
        </p:spPr>
      </p:pic>
      <p:sp>
        <p:nvSpPr>
          <p:cNvPr id="3" name="TextBox 2">
            <a:extLst>
              <a:ext uri="{FF2B5EF4-FFF2-40B4-BE49-F238E27FC236}">
                <a16:creationId xmlns:a16="http://schemas.microsoft.com/office/drawing/2014/main" id="{3D3AC609-0EB0-7C3E-6035-34FDEC54FE88}"/>
              </a:ext>
            </a:extLst>
          </p:cNvPr>
          <p:cNvSpPr txBox="1"/>
          <p:nvPr/>
        </p:nvSpPr>
        <p:spPr>
          <a:xfrm>
            <a:off x="524005" y="5455084"/>
            <a:ext cx="67891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ea typeface="+mn-lt"/>
                <a:cs typeface="+mn-lt"/>
              </a:rPr>
              <a:t>Identification of Characteristic Points in Multivariate Physiological Signals by Sensor Fusion and Multi-Task Deep Networks </a:t>
            </a:r>
            <a:r>
              <a:rPr lang="it-IT" sz="1200" b="1">
                <a:ea typeface="+mn-lt"/>
                <a:cs typeface="+mn-lt"/>
              </a:rPr>
              <a:t>(2022)</a:t>
            </a:r>
            <a:endParaRPr lang="en-US" sz="1200">
              <a:ea typeface="+mn-lt"/>
              <a:cs typeface="+mn-lt"/>
            </a:endParaRPr>
          </a:p>
          <a:p>
            <a:r>
              <a:rPr lang="en-US" sz="1200">
                <a:ea typeface="+mn-lt"/>
                <a:cs typeface="+mn-lt"/>
              </a:rPr>
              <a:t>Matteo Rossi Giulia Alessandrelli Andra Dombrovschi Dario Bovio Caterina Salito Luca Mainardi Pietro Cerveri </a:t>
            </a:r>
            <a:endParaRPr lang="en-US" sz="1200">
              <a:cs typeface="Calibri"/>
            </a:endParaRPr>
          </a:p>
        </p:txBody>
      </p:sp>
    </p:spTree>
    <p:extLst>
      <p:ext uri="{BB962C8B-B14F-4D97-AF65-F5344CB8AC3E}">
        <p14:creationId xmlns:p14="http://schemas.microsoft.com/office/powerpoint/2010/main" val="851299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EC20C-A00B-90D5-6A0F-590A7BE80986}"/>
              </a:ext>
            </a:extLst>
          </p:cNvPr>
          <p:cNvSpPr>
            <a:spLocks noGrp="1"/>
          </p:cNvSpPr>
          <p:nvPr>
            <p:ph type="body" sz="quarter" idx="10"/>
          </p:nvPr>
        </p:nvSpPr>
        <p:spPr/>
        <p:txBody>
          <a:bodyPr lIns="91440" tIns="45720" rIns="91440" bIns="45720" anchor="t"/>
          <a:lstStyle/>
          <a:p>
            <a:r>
              <a:rPr lang="en-US" sz="4400">
                <a:latin typeface="Calibri"/>
                <a:cs typeface="Calibri"/>
              </a:rPr>
              <a:t>Neural Network</a:t>
            </a:r>
          </a:p>
        </p:txBody>
      </p:sp>
      <p:pic>
        <p:nvPicPr>
          <p:cNvPr id="4" name="Picture 4" descr="Graphical user interface, timeline&#10;&#10;Description automatically generated">
            <a:extLst>
              <a:ext uri="{FF2B5EF4-FFF2-40B4-BE49-F238E27FC236}">
                <a16:creationId xmlns:a16="http://schemas.microsoft.com/office/drawing/2014/main" id="{869C55C7-4BA3-5DD9-92BD-14C079ECDA74}"/>
              </a:ext>
            </a:extLst>
          </p:cNvPr>
          <p:cNvPicPr>
            <a:picLocks noChangeAspect="1"/>
          </p:cNvPicPr>
          <p:nvPr/>
        </p:nvPicPr>
        <p:blipFill rotWithShape="1">
          <a:blip r:embed="rId2"/>
          <a:srcRect l="9244" t="3558" r="5714" b="4944"/>
          <a:stretch/>
        </p:blipFill>
        <p:spPr>
          <a:xfrm>
            <a:off x="6402859" y="1718962"/>
            <a:ext cx="5205203" cy="4200291"/>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121F51D2-79DF-9E56-83F7-516942DA28C5}"/>
              </a:ext>
            </a:extLst>
          </p:cNvPr>
          <p:cNvPicPr>
            <a:picLocks noChangeAspect="1"/>
          </p:cNvPicPr>
          <p:nvPr/>
        </p:nvPicPr>
        <p:blipFill rotWithShape="1">
          <a:blip r:embed="rId3"/>
          <a:srcRect l="7241" t="6567" r="5345" b="4378"/>
          <a:stretch/>
        </p:blipFill>
        <p:spPr>
          <a:xfrm>
            <a:off x="357783" y="1828800"/>
            <a:ext cx="5586026" cy="4254951"/>
          </a:xfrm>
          <a:prstGeom prst="rect">
            <a:avLst/>
          </a:prstGeom>
        </p:spPr>
      </p:pic>
      <p:sp>
        <p:nvSpPr>
          <p:cNvPr id="6" name="TextBox 5">
            <a:extLst>
              <a:ext uri="{FF2B5EF4-FFF2-40B4-BE49-F238E27FC236}">
                <a16:creationId xmlns:a16="http://schemas.microsoft.com/office/drawing/2014/main" id="{BF66296D-535D-D5F1-4853-7899703B6EBB}"/>
              </a:ext>
            </a:extLst>
          </p:cNvPr>
          <p:cNvSpPr txBox="1"/>
          <p:nvPr/>
        </p:nvSpPr>
        <p:spPr>
          <a:xfrm>
            <a:off x="2386913" y="1366966"/>
            <a:ext cx="17430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Worsening</a:t>
            </a:r>
            <a:endParaRPr lang="en-US" sz="2400"/>
          </a:p>
        </p:txBody>
      </p:sp>
      <p:sp>
        <p:nvSpPr>
          <p:cNvPr id="7" name="TextBox 6">
            <a:extLst>
              <a:ext uri="{FF2B5EF4-FFF2-40B4-BE49-F238E27FC236}">
                <a16:creationId xmlns:a16="http://schemas.microsoft.com/office/drawing/2014/main" id="{85496BED-67B2-CF83-B741-7047131FC54B}"/>
              </a:ext>
            </a:extLst>
          </p:cNvPr>
          <p:cNvSpPr txBox="1"/>
          <p:nvPr/>
        </p:nvSpPr>
        <p:spPr>
          <a:xfrm>
            <a:off x="8117297" y="1376813"/>
            <a:ext cx="20156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Improvement</a:t>
            </a:r>
            <a:endParaRPr lang="en-US" sz="2400"/>
          </a:p>
        </p:txBody>
      </p:sp>
      <p:sp>
        <p:nvSpPr>
          <p:cNvPr id="3" name="TextBox 2">
            <a:extLst>
              <a:ext uri="{FF2B5EF4-FFF2-40B4-BE49-F238E27FC236}">
                <a16:creationId xmlns:a16="http://schemas.microsoft.com/office/drawing/2014/main" id="{F00126D0-D5CB-C47C-2BFD-D2A47E16466B}"/>
              </a:ext>
            </a:extLst>
          </p:cNvPr>
          <p:cNvSpPr txBox="1"/>
          <p:nvPr/>
        </p:nvSpPr>
        <p:spPr>
          <a:xfrm>
            <a:off x="526093" y="6083474"/>
            <a:ext cx="70772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Automatic ECG Classification Using Continuous Wavelet Transform and Convolutional Neural Network</a:t>
            </a:r>
            <a:r>
              <a:rPr lang="it-IT" sz="1200" b="1"/>
              <a:t>(2021)</a:t>
            </a:r>
            <a:endParaRPr lang="en-US" sz="1200"/>
          </a:p>
          <a:p>
            <a:r>
              <a:rPr lang="en-US" sz="1000" b="1">
                <a:ea typeface="+mn-lt"/>
                <a:cs typeface="+mn-lt"/>
                <a:hlinkClick r:id="rId4"/>
              </a:rPr>
              <a:t>Tao Wang </a:t>
            </a:r>
            <a:r>
              <a:rPr lang="en-US" sz="1000" b="1">
                <a:ea typeface="+mn-lt"/>
                <a:cs typeface="+mn-lt"/>
                <a:hlinkClick r:id="rId5"/>
              </a:rPr>
              <a:t>Changhua Lu </a:t>
            </a:r>
            <a:r>
              <a:rPr lang="en-US" sz="1000" b="1">
                <a:ea typeface="+mn-lt"/>
                <a:cs typeface="+mn-lt"/>
                <a:hlinkClick r:id="rId6"/>
              </a:rPr>
              <a:t>Yining Sun </a:t>
            </a:r>
            <a:r>
              <a:rPr lang="en-US" sz="1000" b="1">
                <a:ea typeface="+mn-lt"/>
                <a:cs typeface="+mn-lt"/>
                <a:hlinkClick r:id="rId7"/>
              </a:rPr>
              <a:t>Mei Yang </a:t>
            </a:r>
            <a:r>
              <a:rPr lang="en-US" sz="1000" b="1">
                <a:ea typeface="+mn-lt"/>
                <a:cs typeface="+mn-lt"/>
                <a:hlinkClick r:id="rId8"/>
              </a:rPr>
              <a:t>Chun Liu </a:t>
            </a:r>
            <a:r>
              <a:rPr lang="en-US" sz="1000" b="1">
                <a:ea typeface="+mn-lt"/>
                <a:cs typeface="+mn-lt"/>
                <a:hlinkClick r:id="rId9"/>
              </a:rPr>
              <a:t>Chunsheng Ou</a:t>
            </a:r>
            <a:endParaRPr lang="en-US" sz="1000">
              <a:cs typeface="Calibri"/>
            </a:endParaRPr>
          </a:p>
          <a:p>
            <a:endParaRPr lang="en-US" sz="1000">
              <a:cs typeface="Calibri"/>
            </a:endParaRPr>
          </a:p>
        </p:txBody>
      </p:sp>
    </p:spTree>
    <p:extLst>
      <p:ext uri="{BB962C8B-B14F-4D97-AF65-F5344CB8AC3E}">
        <p14:creationId xmlns:p14="http://schemas.microsoft.com/office/powerpoint/2010/main" val="3098719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B5462B-1735-E398-5F47-D0EC3B954E8A}"/>
              </a:ext>
            </a:extLst>
          </p:cNvPr>
          <p:cNvSpPr>
            <a:spLocks noGrp="1"/>
          </p:cNvSpPr>
          <p:nvPr>
            <p:ph type="body" sz="quarter" idx="10"/>
          </p:nvPr>
        </p:nvSpPr>
        <p:spPr>
          <a:xfrm>
            <a:off x="527051" y="393330"/>
            <a:ext cx="11233149" cy="648071"/>
          </a:xfrm>
        </p:spPr>
        <p:txBody>
          <a:bodyPr lIns="91440" tIns="45720" rIns="91440" bIns="45720" anchor="t"/>
          <a:lstStyle/>
          <a:p>
            <a:r>
              <a:rPr lang="en-US" sz="4400">
                <a:latin typeface="Calibri"/>
                <a:cs typeface="Calibri"/>
              </a:rPr>
              <a:t>Artefact reduction</a:t>
            </a:r>
          </a:p>
        </p:txBody>
      </p:sp>
      <p:pic>
        <p:nvPicPr>
          <p:cNvPr id="5" name="Picture 5" descr="Graphical user interface&#10;&#10;Description automatically generated">
            <a:extLst>
              <a:ext uri="{FF2B5EF4-FFF2-40B4-BE49-F238E27FC236}">
                <a16:creationId xmlns:a16="http://schemas.microsoft.com/office/drawing/2014/main" id="{EDB21443-5E8A-7781-A5E0-9FE2A5171309}"/>
              </a:ext>
            </a:extLst>
          </p:cNvPr>
          <p:cNvPicPr>
            <a:picLocks noChangeAspect="1"/>
          </p:cNvPicPr>
          <p:nvPr/>
        </p:nvPicPr>
        <p:blipFill>
          <a:blip r:embed="rId2"/>
          <a:stretch>
            <a:fillRect/>
          </a:stretch>
        </p:blipFill>
        <p:spPr>
          <a:xfrm>
            <a:off x="884355" y="1173481"/>
            <a:ext cx="10805982" cy="4869751"/>
          </a:xfrm>
          <a:prstGeom prst="rect">
            <a:avLst/>
          </a:prstGeom>
        </p:spPr>
      </p:pic>
      <p:sp>
        <p:nvSpPr>
          <p:cNvPr id="8" name="Oval 7">
            <a:extLst>
              <a:ext uri="{FF2B5EF4-FFF2-40B4-BE49-F238E27FC236}">
                <a16:creationId xmlns:a16="http://schemas.microsoft.com/office/drawing/2014/main" id="{149EE327-FA45-8D5A-2DBD-8237CE8C7F28}"/>
              </a:ext>
            </a:extLst>
          </p:cNvPr>
          <p:cNvSpPr/>
          <p:nvPr/>
        </p:nvSpPr>
        <p:spPr>
          <a:xfrm>
            <a:off x="10167805" y="4700928"/>
            <a:ext cx="1462216" cy="1003774"/>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E4DEBEF3-8B71-1084-A544-87F6977E9BEE}"/>
              </a:ext>
            </a:extLst>
          </p:cNvPr>
          <p:cNvSpPr/>
          <p:nvPr/>
        </p:nvSpPr>
        <p:spPr>
          <a:xfrm>
            <a:off x="4597108" y="4608110"/>
            <a:ext cx="1462216" cy="1024651"/>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264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B623C-870F-1462-72D2-F7FF43258665}"/>
              </a:ext>
            </a:extLst>
          </p:cNvPr>
          <p:cNvSpPr>
            <a:spLocks noGrp="1"/>
          </p:cNvSpPr>
          <p:nvPr>
            <p:ph type="body" sz="quarter" idx="10"/>
          </p:nvPr>
        </p:nvSpPr>
        <p:spPr/>
        <p:txBody>
          <a:bodyPr lIns="91440" tIns="45720" rIns="91440" bIns="45720" anchor="t"/>
          <a:lstStyle/>
          <a:p>
            <a:r>
              <a:rPr lang="en-US" sz="4400">
                <a:latin typeface="Calibri"/>
                <a:cs typeface="Calibri"/>
              </a:rPr>
              <a:t>There </a:t>
            </a:r>
            <a:r>
              <a:rPr lang="en-US" sz="4400" err="1">
                <a:latin typeface="Calibri"/>
                <a:cs typeface="Calibri"/>
              </a:rPr>
              <a:t>ain't</a:t>
            </a:r>
            <a:r>
              <a:rPr lang="en-US" sz="4400">
                <a:latin typeface="Calibri"/>
                <a:cs typeface="Calibri"/>
              </a:rPr>
              <a:t> no such thing as a free meal...</a:t>
            </a:r>
          </a:p>
        </p:txBody>
      </p:sp>
      <p:pic>
        <p:nvPicPr>
          <p:cNvPr id="4" name="Picture 4" descr="Graphical user interface, application, PowerPoint&#10;&#10;Description automatically generated">
            <a:extLst>
              <a:ext uri="{FF2B5EF4-FFF2-40B4-BE49-F238E27FC236}">
                <a16:creationId xmlns:a16="http://schemas.microsoft.com/office/drawing/2014/main" id="{39BC37FF-7C46-810C-8CFA-1012DFE9E622}"/>
              </a:ext>
            </a:extLst>
          </p:cNvPr>
          <p:cNvPicPr>
            <a:picLocks noChangeAspect="1"/>
          </p:cNvPicPr>
          <p:nvPr/>
        </p:nvPicPr>
        <p:blipFill>
          <a:blip r:embed="rId2"/>
          <a:stretch>
            <a:fillRect/>
          </a:stretch>
        </p:blipFill>
        <p:spPr>
          <a:xfrm>
            <a:off x="784362" y="1236832"/>
            <a:ext cx="10425733" cy="4757649"/>
          </a:xfrm>
          <a:prstGeom prst="rect">
            <a:avLst/>
          </a:prstGeom>
        </p:spPr>
      </p:pic>
    </p:spTree>
    <p:extLst>
      <p:ext uri="{BB962C8B-B14F-4D97-AF65-F5344CB8AC3E}">
        <p14:creationId xmlns:p14="http://schemas.microsoft.com/office/powerpoint/2010/main" val="4280296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333730-F1D6-7A57-A109-7E953D2DDB90}"/>
              </a:ext>
            </a:extLst>
          </p:cNvPr>
          <p:cNvSpPr>
            <a:spLocks noGrp="1"/>
          </p:cNvSpPr>
          <p:nvPr>
            <p:ph type="body" sz="quarter" idx="10"/>
          </p:nvPr>
        </p:nvSpPr>
        <p:spPr>
          <a:xfrm>
            <a:off x="527051" y="473193"/>
            <a:ext cx="11233149" cy="648071"/>
          </a:xfrm>
        </p:spPr>
        <p:txBody>
          <a:bodyPr lIns="91440" tIns="45720" rIns="91440" bIns="45720" anchor="t"/>
          <a:lstStyle/>
          <a:p>
            <a:r>
              <a:rPr lang="en-US" sz="4400">
                <a:latin typeface="Calibri"/>
                <a:cs typeface="Calibri"/>
              </a:rPr>
              <a:t>Conclusions</a:t>
            </a:r>
          </a:p>
        </p:txBody>
      </p:sp>
      <p:sp>
        <p:nvSpPr>
          <p:cNvPr id="3" name="Text Placeholder 2">
            <a:extLst>
              <a:ext uri="{FF2B5EF4-FFF2-40B4-BE49-F238E27FC236}">
                <a16:creationId xmlns:a16="http://schemas.microsoft.com/office/drawing/2014/main" id="{4F4C8B19-47B4-6545-077D-AF34D79EB651}"/>
              </a:ext>
            </a:extLst>
          </p:cNvPr>
          <p:cNvSpPr>
            <a:spLocks noGrp="1"/>
          </p:cNvSpPr>
          <p:nvPr>
            <p:ph type="body" sz="quarter" idx="11"/>
          </p:nvPr>
        </p:nvSpPr>
        <p:spPr>
          <a:xfrm>
            <a:off x="527051" y="1043781"/>
            <a:ext cx="11233149" cy="4608413"/>
          </a:xfrm>
        </p:spPr>
        <p:txBody>
          <a:bodyPr lIns="91440" tIns="45720" rIns="91440" bIns="45720" anchor="t"/>
          <a:lstStyle/>
          <a:p>
            <a:pPr algn="just"/>
            <a:r>
              <a:rPr lang="en-US" sz="2400">
                <a:latin typeface="Calibri"/>
                <a:cs typeface="Calibri"/>
              </a:rPr>
              <a:t>The project focused on evaluating data recorded by different sensors through a Machine Learning system to classify the tasks and analyze the physiological conditions of different subjects with Matlab.</a:t>
            </a:r>
            <a:endParaRPr lang="en-US" sz="2400"/>
          </a:p>
          <a:p>
            <a:pPr algn="just"/>
            <a:endParaRPr lang="en-US" sz="2400">
              <a:latin typeface="Calibri"/>
              <a:cs typeface="Calibri"/>
            </a:endParaRPr>
          </a:p>
          <a:p>
            <a:pPr marL="342900" indent="-342900" algn="just">
              <a:buChar char="•"/>
            </a:pPr>
            <a:r>
              <a:rPr lang="en-US" sz="2400">
                <a:latin typeface="Calibri"/>
                <a:cs typeface="Calibri"/>
              </a:rPr>
              <a:t>Machine Learning: best Algorithm "Random Forest Classifier" (pre/post features' removal);</a:t>
            </a:r>
          </a:p>
          <a:p>
            <a:pPr marL="342900" indent="-342900" algn="just">
              <a:buChar char="•"/>
            </a:pPr>
            <a:r>
              <a:rPr lang="en-US" sz="2400">
                <a:latin typeface="Calibri"/>
                <a:cs typeface="Calibri"/>
              </a:rPr>
              <a:t>Heart Rate Variability from ECG and PPG signals;</a:t>
            </a:r>
          </a:p>
          <a:p>
            <a:pPr marL="342900" indent="-342900" algn="just">
              <a:buChar char="•"/>
            </a:pPr>
            <a:r>
              <a:rPr lang="en-US" sz="2400">
                <a:latin typeface="Calibri"/>
                <a:cs typeface="Calibri"/>
              </a:rPr>
              <a:t>Best filters to reduce artefacts: </a:t>
            </a:r>
          </a:p>
          <a:p>
            <a:pPr lvl="8" algn="just">
              <a:buFont typeface="Wingdings" panose="020B0604020202020204" pitchFamily="34" charset="0"/>
              <a:buChar char="Ø"/>
            </a:pPr>
            <a:r>
              <a:rPr lang="en-US" sz="2400">
                <a:latin typeface="Calibri"/>
                <a:cs typeface="Calibri"/>
              </a:rPr>
              <a:t>ECG </a:t>
            </a:r>
            <a:r>
              <a:rPr lang="en-US" sz="2400" err="1">
                <a:latin typeface="Calibri"/>
                <a:cs typeface="Calibri"/>
              </a:rPr>
              <a:t>Savitzky</a:t>
            </a:r>
            <a:r>
              <a:rPr lang="en-US" sz="2400">
                <a:latin typeface="Calibri"/>
                <a:cs typeface="Calibri"/>
              </a:rPr>
              <a:t>-Golay and Butterworth filter;</a:t>
            </a:r>
          </a:p>
          <a:p>
            <a:pPr lvl="8" algn="just">
              <a:buFont typeface="Wingdings" panose="020B0604020202020204" pitchFamily="34" charset="0"/>
              <a:buChar char="Ø"/>
            </a:pPr>
            <a:r>
              <a:rPr lang="en-US" sz="2400">
                <a:latin typeface="Calibri"/>
                <a:cs typeface="Calibri"/>
              </a:rPr>
              <a:t>PPG Butterworth filter;</a:t>
            </a:r>
            <a:endParaRPr lang="en-US" sz="2400">
              <a:cs typeface="Calibri"/>
            </a:endParaRPr>
          </a:p>
          <a:p>
            <a:pPr marL="342900" indent="-342900" algn="just">
              <a:buChar char="•"/>
            </a:pPr>
            <a:r>
              <a:rPr lang="en-US" sz="2400">
                <a:latin typeface="Calibri"/>
                <a:cs typeface="Calibri"/>
              </a:rPr>
              <a:t>Sensor fusion: better signals' quality thanks to neural networks (ML algorithm NERX) and features' report.</a:t>
            </a:r>
            <a:r>
              <a:rPr lang="en-US" sz="2600">
                <a:latin typeface="Calibri"/>
                <a:cs typeface="Calibri"/>
              </a:rPr>
              <a:t> </a:t>
            </a:r>
            <a:endParaRPr lang="en-US" sz="2600">
              <a:cs typeface="Calibri"/>
            </a:endParaRPr>
          </a:p>
        </p:txBody>
      </p:sp>
    </p:spTree>
    <p:extLst>
      <p:ext uri="{BB962C8B-B14F-4D97-AF65-F5344CB8AC3E}">
        <p14:creationId xmlns:p14="http://schemas.microsoft.com/office/powerpoint/2010/main" val="2048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758E28B2-A295-C5BB-998C-1CA1066A1F9F}"/>
              </a:ext>
            </a:extLst>
          </p:cNvPr>
          <p:cNvSpPr>
            <a:spLocks noGrp="1"/>
          </p:cNvSpPr>
          <p:nvPr>
            <p:ph type="body" sz="quarter" idx="11"/>
          </p:nvPr>
        </p:nvSpPr>
        <p:spPr>
          <a:xfrm>
            <a:off x="527051" y="1829594"/>
            <a:ext cx="11233149" cy="4608413"/>
          </a:xfrm>
        </p:spPr>
        <p:txBody>
          <a:bodyPr lIns="91440" tIns="45720" rIns="91440" bIns="45720" anchor="t"/>
          <a:lstStyle/>
          <a:p>
            <a:pPr marL="342900" indent="-342900" algn="just">
              <a:buFont typeface="Arial" panose="020B0604020202020204" pitchFamily="34" charset="0"/>
              <a:buChar char="•"/>
            </a:pPr>
            <a:r>
              <a:rPr lang="it-IT" sz="2400">
                <a:latin typeface="Calibri"/>
                <a:cs typeface="Calibri"/>
              </a:rPr>
              <a:t>Exploit </a:t>
            </a:r>
            <a:r>
              <a:rPr lang="it-IT" sz="2400" err="1">
                <a:latin typeface="Calibri"/>
                <a:cs typeface="Calibri"/>
              </a:rPr>
              <a:t>better</a:t>
            </a:r>
            <a:r>
              <a:rPr lang="it-IT" sz="2400">
                <a:latin typeface="Calibri"/>
                <a:cs typeface="Calibri"/>
              </a:rPr>
              <a:t> </a:t>
            </a:r>
            <a:r>
              <a:rPr lang="it-IT" sz="2400" err="1">
                <a:latin typeface="Calibri"/>
                <a:cs typeface="Calibri"/>
              </a:rPr>
              <a:t>instrumentation</a:t>
            </a:r>
            <a:r>
              <a:rPr lang="it-IT" sz="2400">
                <a:latin typeface="Calibri"/>
                <a:cs typeface="Calibri"/>
              </a:rPr>
              <a:t> (HW,SW);</a:t>
            </a:r>
            <a:endParaRPr lang="en-US"/>
          </a:p>
          <a:p>
            <a:pPr marL="342900" indent="-342900" algn="just">
              <a:buFont typeface="Arial" panose="020B0604020202020204" pitchFamily="34" charset="0"/>
              <a:buChar char="•"/>
            </a:pPr>
            <a:r>
              <a:rPr lang="it-IT" sz="2400" err="1">
                <a:latin typeface="Calibri"/>
                <a:cs typeface="Calibri"/>
              </a:rPr>
              <a:t>Find</a:t>
            </a:r>
            <a:r>
              <a:rPr lang="it-IT" sz="2400">
                <a:latin typeface="Calibri"/>
                <a:cs typeface="Calibri"/>
              </a:rPr>
              <a:t> </a:t>
            </a:r>
            <a:r>
              <a:rPr lang="it-IT" sz="2400" err="1">
                <a:latin typeface="Calibri"/>
                <a:cs typeface="Calibri"/>
              </a:rPr>
              <a:t>better</a:t>
            </a:r>
            <a:r>
              <a:rPr lang="it-IT" sz="2400">
                <a:latin typeface="Calibri"/>
                <a:cs typeface="Calibri"/>
              </a:rPr>
              <a:t> tuning </a:t>
            </a:r>
            <a:r>
              <a:rPr lang="it-IT" sz="2400" err="1">
                <a:latin typeface="Calibri"/>
                <a:cs typeface="Calibri"/>
              </a:rPr>
              <a:t>parameter</a:t>
            </a:r>
            <a:r>
              <a:rPr lang="it-IT" sz="2400">
                <a:latin typeface="Calibri"/>
                <a:cs typeface="Calibri"/>
              </a:rPr>
              <a:t> for </a:t>
            </a:r>
            <a:r>
              <a:rPr lang="it-IT" sz="2400" err="1">
                <a:latin typeface="Calibri"/>
                <a:cs typeface="Calibri"/>
              </a:rPr>
              <a:t>Neural</a:t>
            </a:r>
            <a:r>
              <a:rPr lang="it-IT" sz="2400">
                <a:latin typeface="Calibri"/>
                <a:cs typeface="Calibri"/>
              </a:rPr>
              <a:t> Network;</a:t>
            </a:r>
          </a:p>
          <a:p>
            <a:pPr marL="342900" indent="-342900" algn="just">
              <a:buFont typeface="Arial" panose="020B0604020202020204" pitchFamily="34" charset="0"/>
              <a:buChar char="•"/>
            </a:pPr>
            <a:r>
              <a:rPr lang="it-IT" sz="2400">
                <a:latin typeface="Calibri"/>
                <a:cs typeface="Calibri"/>
              </a:rPr>
              <a:t>Evaluation in </a:t>
            </a:r>
            <a:r>
              <a:rPr lang="it-IT" sz="2400" err="1">
                <a:latin typeface="Calibri"/>
                <a:cs typeface="Calibri"/>
              </a:rPr>
              <a:t>daily</a:t>
            </a:r>
            <a:r>
              <a:rPr lang="it-IT" sz="2400">
                <a:latin typeface="Calibri"/>
                <a:cs typeface="Calibri"/>
              </a:rPr>
              <a:t> life;</a:t>
            </a:r>
          </a:p>
          <a:p>
            <a:pPr marL="342900" indent="-342900" algn="just">
              <a:buFont typeface="Arial" panose="020B0604020202020204" pitchFamily="34" charset="0"/>
              <a:buChar char="•"/>
            </a:pPr>
            <a:r>
              <a:rPr lang="it-IT" sz="2400" err="1">
                <a:latin typeface="Calibri"/>
                <a:cs typeface="Calibri"/>
              </a:rPr>
              <a:t>Stricter</a:t>
            </a:r>
            <a:r>
              <a:rPr lang="it-IT" sz="2400">
                <a:latin typeface="Calibri"/>
                <a:cs typeface="Calibri"/>
              </a:rPr>
              <a:t> task </a:t>
            </a:r>
            <a:r>
              <a:rPr lang="it-IT" sz="2400" err="1">
                <a:latin typeface="Calibri"/>
                <a:cs typeface="Calibri"/>
              </a:rPr>
              <a:t>protocol</a:t>
            </a:r>
            <a:r>
              <a:rPr lang="it-IT" sz="2400">
                <a:latin typeface="Calibri"/>
                <a:cs typeface="Calibri"/>
              </a:rPr>
              <a:t>;</a:t>
            </a:r>
          </a:p>
          <a:p>
            <a:pPr marL="342900" indent="-342900" algn="just">
              <a:buFont typeface="Arial" panose="020B0604020202020204" pitchFamily="34" charset="0"/>
              <a:buChar char="•"/>
            </a:pPr>
            <a:r>
              <a:rPr lang="it-IT" sz="2400">
                <a:latin typeface="Calibri"/>
                <a:cs typeface="Calibri"/>
              </a:rPr>
              <a:t>Real time </a:t>
            </a:r>
            <a:r>
              <a:rPr lang="it-IT" sz="2400" err="1">
                <a:latin typeface="Calibri"/>
                <a:cs typeface="Calibri"/>
              </a:rPr>
              <a:t>analysis</a:t>
            </a:r>
            <a:r>
              <a:rPr lang="it-IT" sz="2400">
                <a:latin typeface="Calibri"/>
                <a:cs typeface="Calibri"/>
              </a:rPr>
              <a:t>;</a:t>
            </a:r>
          </a:p>
          <a:p>
            <a:pPr marL="342900" indent="-342900" algn="just">
              <a:buFont typeface="Arial" panose="020B0604020202020204" pitchFamily="34" charset="0"/>
              <a:buChar char="•"/>
            </a:pPr>
            <a:r>
              <a:rPr lang="it-IT" sz="2400" err="1">
                <a:latin typeface="Calibri"/>
                <a:cs typeface="Calibri"/>
              </a:rPr>
              <a:t>Explore</a:t>
            </a:r>
            <a:r>
              <a:rPr lang="it-IT" sz="2400">
                <a:latin typeface="Calibri"/>
                <a:cs typeface="Calibri"/>
              </a:rPr>
              <a:t> </a:t>
            </a:r>
            <a:r>
              <a:rPr lang="it-IT" sz="2400" err="1">
                <a:latin typeface="Calibri"/>
                <a:cs typeface="Calibri"/>
              </a:rPr>
              <a:t>different</a:t>
            </a:r>
            <a:r>
              <a:rPr lang="it-IT" sz="2400">
                <a:latin typeface="Calibri"/>
                <a:cs typeface="Calibri"/>
              </a:rPr>
              <a:t> ML </a:t>
            </a:r>
            <a:r>
              <a:rPr lang="it-IT" sz="2400" err="1">
                <a:latin typeface="Calibri"/>
                <a:cs typeface="Calibri"/>
              </a:rPr>
              <a:t>classification</a:t>
            </a:r>
            <a:r>
              <a:rPr lang="it-IT" sz="2400">
                <a:latin typeface="Calibri"/>
                <a:cs typeface="Calibri"/>
              </a:rPr>
              <a:t> </a:t>
            </a:r>
            <a:r>
              <a:rPr lang="it-IT" sz="2400" err="1">
                <a:latin typeface="Calibri"/>
                <a:cs typeface="Calibri"/>
              </a:rPr>
              <a:t>algorithms</a:t>
            </a:r>
            <a:r>
              <a:rPr lang="it-IT" sz="2400">
                <a:latin typeface="Calibri"/>
                <a:cs typeface="Calibri"/>
              </a:rPr>
              <a:t>;</a:t>
            </a:r>
          </a:p>
          <a:p>
            <a:pPr marL="342900" indent="-342900" algn="just">
              <a:buFont typeface="Arial" panose="020B0604020202020204" pitchFamily="34" charset="0"/>
              <a:buChar char="•"/>
            </a:pPr>
            <a:r>
              <a:rPr lang="it-IT" sz="2400" err="1">
                <a:latin typeface="Calibri"/>
                <a:cs typeface="Calibri"/>
              </a:rPr>
              <a:t>Apply</a:t>
            </a:r>
            <a:r>
              <a:rPr lang="it-IT" sz="2400">
                <a:latin typeface="Calibri"/>
                <a:cs typeface="Calibri"/>
              </a:rPr>
              <a:t> the project on </a:t>
            </a:r>
            <a:r>
              <a:rPr lang="it-IT" sz="2400" err="1">
                <a:latin typeface="Calibri"/>
                <a:cs typeface="Calibri"/>
              </a:rPr>
              <a:t>elderly</a:t>
            </a:r>
            <a:r>
              <a:rPr lang="it-IT" sz="2400">
                <a:latin typeface="Calibri"/>
                <a:cs typeface="Calibri"/>
              </a:rPr>
              <a:t> </a:t>
            </a:r>
            <a:r>
              <a:rPr lang="it-IT" sz="2400" err="1">
                <a:latin typeface="Calibri"/>
                <a:cs typeface="Calibri"/>
              </a:rPr>
              <a:t>patients</a:t>
            </a:r>
            <a:r>
              <a:rPr lang="it-IT" sz="2400">
                <a:latin typeface="Calibri"/>
                <a:cs typeface="Calibri"/>
              </a:rPr>
              <a:t>.</a:t>
            </a:r>
          </a:p>
          <a:p>
            <a:pPr marL="285750" indent="-285750" algn="just">
              <a:buFont typeface="Wingdings" panose="020B0604020202020204" pitchFamily="34" charset="0"/>
              <a:buChar char="Ø"/>
            </a:pPr>
            <a:endParaRPr lang="it-IT"/>
          </a:p>
        </p:txBody>
      </p:sp>
      <p:sp>
        <p:nvSpPr>
          <p:cNvPr id="5" name="Text Placeholder 4">
            <a:extLst>
              <a:ext uri="{FF2B5EF4-FFF2-40B4-BE49-F238E27FC236}">
                <a16:creationId xmlns:a16="http://schemas.microsoft.com/office/drawing/2014/main" id="{A58BEC6E-60EB-B182-A777-212916C9E008}"/>
              </a:ext>
            </a:extLst>
          </p:cNvPr>
          <p:cNvSpPr>
            <a:spLocks noGrp="1"/>
          </p:cNvSpPr>
          <p:nvPr>
            <p:ph type="body" sz="quarter" idx="10"/>
          </p:nvPr>
        </p:nvSpPr>
        <p:spPr/>
        <p:txBody>
          <a:bodyPr lIns="91440" tIns="45720" rIns="91440" bIns="45720" anchor="t"/>
          <a:lstStyle/>
          <a:p>
            <a:r>
              <a:rPr lang="en-US" sz="4400">
                <a:latin typeface="Calibri"/>
                <a:cs typeface="Calibri"/>
              </a:rPr>
              <a:t>Future Developments</a:t>
            </a:r>
          </a:p>
        </p:txBody>
      </p:sp>
    </p:spTree>
    <p:extLst>
      <p:ext uri="{BB962C8B-B14F-4D97-AF65-F5344CB8AC3E}">
        <p14:creationId xmlns:p14="http://schemas.microsoft.com/office/powerpoint/2010/main" val="605710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3D7E14BF-59A0-2454-8279-54C673DAAEB8}"/>
              </a:ext>
            </a:extLst>
          </p:cNvPr>
          <p:cNvSpPr>
            <a:spLocks noGrp="1"/>
          </p:cNvSpPr>
          <p:nvPr>
            <p:ph type="body" sz="quarter" idx="10"/>
          </p:nvPr>
        </p:nvSpPr>
        <p:spPr/>
        <p:txBody>
          <a:bodyPr lIns="91440" tIns="45720" rIns="91440" bIns="45720" anchor="t"/>
          <a:lstStyle/>
          <a:p>
            <a:r>
              <a:rPr lang="it-IT" sz="4400">
                <a:latin typeface="Calibri"/>
                <a:cs typeface="Calibri"/>
              </a:rPr>
              <a:t>References</a:t>
            </a:r>
          </a:p>
        </p:txBody>
      </p:sp>
      <p:sp>
        <p:nvSpPr>
          <p:cNvPr id="3" name="Segnaposto testo 2">
            <a:extLst>
              <a:ext uri="{FF2B5EF4-FFF2-40B4-BE49-F238E27FC236}">
                <a16:creationId xmlns:a16="http://schemas.microsoft.com/office/drawing/2014/main" id="{8A9AE837-11DC-3063-8506-3B6F8281AFA0}"/>
              </a:ext>
            </a:extLst>
          </p:cNvPr>
          <p:cNvSpPr>
            <a:spLocks noGrp="1"/>
          </p:cNvSpPr>
          <p:nvPr>
            <p:ph type="body" sz="quarter" idx="11"/>
          </p:nvPr>
        </p:nvSpPr>
        <p:spPr>
          <a:xfrm>
            <a:off x="477570" y="1096200"/>
            <a:ext cx="11233149" cy="5152698"/>
          </a:xfrm>
        </p:spPr>
        <p:txBody>
          <a:bodyPr lIns="91440" tIns="45720" rIns="91440" bIns="45720" anchor="t"/>
          <a:lstStyle/>
          <a:p>
            <a:pPr marL="285750" indent="-285750" algn="just">
              <a:buChar char="•"/>
            </a:pPr>
            <a:r>
              <a:rPr lang="it-IT" sz="2400" dirty="0">
                <a:latin typeface="Calibri"/>
                <a:cs typeface="Calibri"/>
              </a:rPr>
              <a:t>Activity </a:t>
            </a:r>
            <a:r>
              <a:rPr lang="it-IT" sz="2400" dirty="0" err="1">
                <a:latin typeface="Calibri"/>
                <a:cs typeface="Calibri"/>
              </a:rPr>
              <a:t>Recognition</a:t>
            </a:r>
            <a:r>
              <a:rPr lang="it-IT" sz="2400" dirty="0">
                <a:latin typeface="Calibri"/>
                <a:cs typeface="Calibri"/>
              </a:rPr>
              <a:t> from </a:t>
            </a:r>
            <a:r>
              <a:rPr lang="it-IT" sz="2400" dirty="0" err="1">
                <a:latin typeface="Calibri"/>
                <a:cs typeface="Calibri"/>
              </a:rPr>
              <a:t>Accelerometer</a:t>
            </a:r>
            <a:r>
              <a:rPr lang="it-IT" sz="2400" dirty="0">
                <a:latin typeface="Calibri"/>
                <a:cs typeface="Calibri"/>
              </a:rPr>
              <a:t> Data – </a:t>
            </a:r>
            <a:r>
              <a:rPr lang="it-IT" sz="2400" dirty="0" err="1">
                <a:latin typeface="Calibri"/>
                <a:cs typeface="Calibri"/>
              </a:rPr>
              <a:t>Nishkam</a:t>
            </a:r>
            <a:r>
              <a:rPr lang="it-IT" sz="2400" dirty="0">
                <a:latin typeface="Calibri"/>
                <a:cs typeface="Calibri"/>
              </a:rPr>
              <a:t> Ravi et. al.</a:t>
            </a:r>
            <a:endParaRPr lang="en-US" sz="2400" dirty="0">
              <a:latin typeface="Calibri"/>
              <a:cs typeface="Calibri"/>
            </a:endParaRPr>
          </a:p>
          <a:p>
            <a:pPr algn="just"/>
            <a:endParaRPr lang="it-IT" sz="2400">
              <a:latin typeface="Calibri"/>
              <a:cs typeface="Calibri"/>
            </a:endParaRPr>
          </a:p>
          <a:p>
            <a:pPr marL="285750" indent="-285750" algn="just">
              <a:buChar char="•"/>
            </a:pPr>
            <a:r>
              <a:rPr lang="it-IT" sz="2400" dirty="0">
                <a:latin typeface="Calibri"/>
                <a:cs typeface="Calibri"/>
              </a:rPr>
              <a:t>Activity </a:t>
            </a:r>
            <a:r>
              <a:rPr lang="it-IT" sz="2400" dirty="0" err="1">
                <a:latin typeface="Calibri"/>
                <a:cs typeface="Calibri"/>
              </a:rPr>
              <a:t>recognition</a:t>
            </a:r>
            <a:r>
              <a:rPr lang="it-IT" sz="2400" dirty="0">
                <a:latin typeface="Calibri"/>
                <a:cs typeface="Calibri"/>
              </a:rPr>
              <a:t> </a:t>
            </a:r>
            <a:r>
              <a:rPr lang="it-IT" sz="2400" dirty="0" err="1">
                <a:latin typeface="Calibri"/>
                <a:cs typeface="Calibri"/>
              </a:rPr>
              <a:t>using</a:t>
            </a:r>
            <a:r>
              <a:rPr lang="it-IT" sz="2400" dirty="0">
                <a:latin typeface="Calibri"/>
                <a:cs typeface="Calibri"/>
              </a:rPr>
              <a:t> a single </a:t>
            </a:r>
            <a:r>
              <a:rPr lang="it-IT" sz="2400" dirty="0" err="1">
                <a:latin typeface="Calibri"/>
                <a:cs typeface="Calibri"/>
              </a:rPr>
              <a:t>accelerometer</a:t>
            </a:r>
            <a:r>
              <a:rPr lang="it-IT" sz="2400" dirty="0">
                <a:latin typeface="Calibri"/>
                <a:cs typeface="Calibri"/>
              </a:rPr>
              <a:t> </a:t>
            </a:r>
            <a:r>
              <a:rPr lang="it-IT" sz="2400" dirty="0" err="1">
                <a:latin typeface="Calibri"/>
                <a:cs typeface="Calibri"/>
              </a:rPr>
              <a:t>placed</a:t>
            </a:r>
            <a:r>
              <a:rPr lang="it-IT" sz="2400" dirty="0">
                <a:latin typeface="Calibri"/>
                <a:cs typeface="Calibri"/>
              </a:rPr>
              <a:t> </a:t>
            </a:r>
            <a:r>
              <a:rPr lang="it-IT" sz="2400" dirty="0" err="1">
                <a:latin typeface="Calibri"/>
                <a:cs typeface="Calibri"/>
              </a:rPr>
              <a:t>at</a:t>
            </a:r>
            <a:r>
              <a:rPr lang="it-IT" sz="2400" dirty="0">
                <a:latin typeface="Calibri"/>
                <a:cs typeface="Calibri"/>
              </a:rPr>
              <a:t> the </a:t>
            </a:r>
            <a:r>
              <a:rPr lang="it-IT" sz="2400" dirty="0" err="1">
                <a:latin typeface="Calibri"/>
                <a:cs typeface="Calibri"/>
              </a:rPr>
              <a:t>wrist</a:t>
            </a:r>
            <a:r>
              <a:rPr lang="it-IT" sz="2400" dirty="0">
                <a:latin typeface="Calibri"/>
                <a:cs typeface="Calibri"/>
              </a:rPr>
              <a:t> or </a:t>
            </a:r>
            <a:r>
              <a:rPr lang="it-IT" sz="2400" dirty="0" err="1">
                <a:latin typeface="Calibri"/>
                <a:cs typeface="Calibri"/>
              </a:rPr>
              <a:t>ankle</a:t>
            </a:r>
            <a:r>
              <a:rPr lang="it-IT" sz="2400" dirty="0">
                <a:latin typeface="Calibri"/>
                <a:cs typeface="Calibri"/>
              </a:rPr>
              <a:t> – Andrea Mannini et. al.</a:t>
            </a:r>
            <a:endParaRPr lang="en-US" sz="2400" dirty="0">
              <a:latin typeface="Calibri"/>
              <a:cs typeface="Calibri"/>
            </a:endParaRPr>
          </a:p>
          <a:p>
            <a:pPr algn="just"/>
            <a:endParaRPr lang="it-IT" sz="2400">
              <a:latin typeface="Calibri"/>
              <a:cs typeface="Calibri"/>
            </a:endParaRPr>
          </a:p>
          <a:p>
            <a:pPr marL="285750" indent="-285750" algn="just">
              <a:buChar char="•"/>
            </a:pPr>
            <a:r>
              <a:rPr lang="it-IT" sz="2400" dirty="0">
                <a:latin typeface="Calibri"/>
                <a:cs typeface="Calibri"/>
              </a:rPr>
              <a:t> </a:t>
            </a:r>
            <a:r>
              <a:rPr lang="it-IT" sz="2400" dirty="0" err="1">
                <a:latin typeface="Calibri"/>
                <a:cs typeface="Calibri"/>
              </a:rPr>
              <a:t>Artefact</a:t>
            </a:r>
            <a:r>
              <a:rPr lang="it-IT" sz="2400" dirty="0">
                <a:latin typeface="Calibri"/>
                <a:cs typeface="Calibri"/>
              </a:rPr>
              <a:t> </a:t>
            </a:r>
            <a:r>
              <a:rPr lang="it-IT" sz="2400" dirty="0" err="1">
                <a:latin typeface="Calibri"/>
                <a:cs typeface="Calibri"/>
              </a:rPr>
              <a:t>detection</a:t>
            </a:r>
            <a:r>
              <a:rPr lang="it-IT" sz="2400" dirty="0">
                <a:latin typeface="Calibri"/>
                <a:cs typeface="Calibri"/>
              </a:rPr>
              <a:t> and </a:t>
            </a:r>
            <a:r>
              <a:rPr lang="it-IT" sz="2400" dirty="0" err="1">
                <a:latin typeface="Calibri"/>
                <a:cs typeface="Calibri"/>
              </a:rPr>
              <a:t>quality</a:t>
            </a:r>
            <a:r>
              <a:rPr lang="it-IT" sz="2400" dirty="0">
                <a:latin typeface="Calibri"/>
                <a:cs typeface="Calibri"/>
              </a:rPr>
              <a:t> </a:t>
            </a:r>
            <a:r>
              <a:rPr lang="it-IT" sz="2400" dirty="0" err="1">
                <a:latin typeface="Calibri"/>
                <a:cs typeface="Calibri"/>
              </a:rPr>
              <a:t>assessment</a:t>
            </a:r>
            <a:r>
              <a:rPr lang="it-IT" sz="2400" dirty="0">
                <a:latin typeface="Calibri"/>
                <a:cs typeface="Calibri"/>
              </a:rPr>
              <a:t> of </a:t>
            </a:r>
            <a:r>
              <a:rPr lang="it-IT" sz="2400" dirty="0" err="1">
                <a:latin typeface="Calibri"/>
                <a:cs typeface="Calibri"/>
              </a:rPr>
              <a:t>ambulatory</a:t>
            </a:r>
            <a:r>
              <a:rPr lang="it-IT" sz="2400" dirty="0">
                <a:latin typeface="Calibri"/>
                <a:cs typeface="Calibri"/>
              </a:rPr>
              <a:t> ECG </a:t>
            </a:r>
            <a:r>
              <a:rPr lang="it-IT" sz="2400" dirty="0" err="1">
                <a:latin typeface="Calibri"/>
                <a:cs typeface="Calibri"/>
              </a:rPr>
              <a:t>signals</a:t>
            </a:r>
            <a:r>
              <a:rPr lang="it-IT" sz="2400" dirty="0">
                <a:latin typeface="Calibri"/>
                <a:cs typeface="Calibri"/>
              </a:rPr>
              <a:t> – Jonathan </a:t>
            </a:r>
            <a:r>
              <a:rPr lang="it-IT" sz="2400" dirty="0" err="1">
                <a:latin typeface="Calibri"/>
                <a:cs typeface="Calibri"/>
              </a:rPr>
              <a:t>Moeyersons</a:t>
            </a:r>
            <a:r>
              <a:rPr lang="it-IT" sz="2400" dirty="0">
                <a:latin typeface="Calibri"/>
                <a:cs typeface="Calibri"/>
              </a:rPr>
              <a:t> et. al.</a:t>
            </a:r>
            <a:endParaRPr lang="en-US" sz="2400" dirty="0">
              <a:latin typeface="Calibri"/>
              <a:cs typeface="Calibri"/>
            </a:endParaRPr>
          </a:p>
          <a:p>
            <a:pPr algn="just"/>
            <a:endParaRPr lang="it-IT" sz="2400">
              <a:latin typeface="Calibri"/>
              <a:cs typeface="Calibri"/>
            </a:endParaRPr>
          </a:p>
          <a:p>
            <a:pPr marL="285750" indent="-285750" algn="just">
              <a:buChar char="•"/>
            </a:pPr>
            <a:r>
              <a:rPr lang="it-IT" sz="2400" dirty="0" err="1">
                <a:latin typeface="Calibri"/>
                <a:cs typeface="Calibri"/>
              </a:rPr>
              <a:t>Detection</a:t>
            </a:r>
            <a:r>
              <a:rPr lang="it-IT" sz="2400" dirty="0">
                <a:latin typeface="Calibri"/>
                <a:cs typeface="Calibri"/>
              </a:rPr>
              <a:t> and </a:t>
            </a:r>
            <a:r>
              <a:rPr lang="it-IT" sz="2400" dirty="0" err="1">
                <a:latin typeface="Calibri"/>
                <a:cs typeface="Calibri"/>
              </a:rPr>
              <a:t>Removal</a:t>
            </a:r>
            <a:r>
              <a:rPr lang="it-IT" sz="2400" dirty="0">
                <a:latin typeface="Calibri"/>
                <a:cs typeface="Calibri"/>
              </a:rPr>
              <a:t> of Motion </a:t>
            </a:r>
            <a:r>
              <a:rPr lang="it-IT" sz="2400" dirty="0" err="1">
                <a:latin typeface="Calibri"/>
                <a:cs typeface="Calibri"/>
              </a:rPr>
              <a:t>Artifacts</a:t>
            </a:r>
            <a:r>
              <a:rPr lang="it-IT" sz="2400" dirty="0">
                <a:latin typeface="Calibri"/>
                <a:cs typeface="Calibri"/>
              </a:rPr>
              <a:t> in PPG </a:t>
            </a:r>
            <a:r>
              <a:rPr lang="it-IT" sz="2400" dirty="0" err="1">
                <a:latin typeface="Calibri"/>
                <a:cs typeface="Calibri"/>
              </a:rPr>
              <a:t>Signals</a:t>
            </a:r>
            <a:r>
              <a:rPr lang="it-IT" sz="2400" dirty="0">
                <a:latin typeface="Calibri"/>
                <a:cs typeface="Calibri"/>
              </a:rPr>
              <a:t> – David </a:t>
            </a:r>
            <a:r>
              <a:rPr lang="it-IT" sz="2400" dirty="0" err="1">
                <a:latin typeface="Calibri"/>
                <a:cs typeface="Calibri"/>
              </a:rPr>
              <a:t>Pollreisz</a:t>
            </a:r>
            <a:r>
              <a:rPr lang="it-IT" sz="2400" dirty="0">
                <a:latin typeface="Calibri"/>
                <a:cs typeface="Calibri"/>
              </a:rPr>
              <a:t> et. al. </a:t>
            </a:r>
            <a:endParaRPr lang="en-US" sz="2400" dirty="0">
              <a:latin typeface="Calibri"/>
              <a:cs typeface="Calibri"/>
            </a:endParaRPr>
          </a:p>
          <a:p>
            <a:pPr algn="just"/>
            <a:endParaRPr lang="it-IT" sz="2400">
              <a:latin typeface="Calibri"/>
              <a:cs typeface="Calibri"/>
            </a:endParaRPr>
          </a:p>
          <a:p>
            <a:pPr marL="285750" indent="-285750" algn="just">
              <a:buChar char="•"/>
            </a:pPr>
            <a:r>
              <a:rPr lang="it-IT" sz="2400" dirty="0" err="1">
                <a:latin typeface="Calibri"/>
                <a:cs typeface="Calibri"/>
              </a:rPr>
              <a:t>Estimation</a:t>
            </a:r>
            <a:r>
              <a:rPr lang="it-IT" sz="2400" dirty="0">
                <a:latin typeface="Calibri"/>
                <a:cs typeface="Calibri"/>
              </a:rPr>
              <a:t> of Heart Rate </a:t>
            </a:r>
            <a:r>
              <a:rPr lang="it-IT" sz="2400" dirty="0" err="1">
                <a:latin typeface="Calibri"/>
                <a:cs typeface="Calibri"/>
              </a:rPr>
              <a:t>Variability</a:t>
            </a:r>
            <a:r>
              <a:rPr lang="it-IT" sz="2400" dirty="0">
                <a:latin typeface="Calibri"/>
                <a:cs typeface="Calibri"/>
              </a:rPr>
              <a:t> from Finger </a:t>
            </a:r>
            <a:r>
              <a:rPr lang="it-IT" sz="2400" dirty="0" err="1">
                <a:latin typeface="Calibri"/>
                <a:cs typeface="Calibri"/>
              </a:rPr>
              <a:t>Photoplethysmography</a:t>
            </a:r>
            <a:r>
              <a:rPr lang="it-IT" sz="2400" dirty="0">
                <a:latin typeface="Calibri"/>
                <a:cs typeface="Calibri"/>
              </a:rPr>
              <a:t> </a:t>
            </a:r>
            <a:r>
              <a:rPr lang="it-IT" sz="2400" dirty="0" err="1">
                <a:latin typeface="Calibri"/>
                <a:cs typeface="Calibri"/>
              </a:rPr>
              <a:t>During</a:t>
            </a:r>
            <a:r>
              <a:rPr lang="it-IT" sz="2400" dirty="0">
                <a:latin typeface="Calibri"/>
                <a:cs typeface="Calibri"/>
              </a:rPr>
              <a:t> </a:t>
            </a:r>
            <a:r>
              <a:rPr lang="it-IT" sz="2400" dirty="0" err="1">
                <a:latin typeface="Calibri"/>
                <a:cs typeface="Calibri"/>
              </a:rPr>
              <a:t>Rest</a:t>
            </a:r>
            <a:r>
              <a:rPr lang="it-IT" sz="2400" dirty="0">
                <a:latin typeface="Calibri"/>
                <a:cs typeface="Calibri"/>
              </a:rPr>
              <a:t>, Mild </a:t>
            </a:r>
            <a:r>
              <a:rPr lang="it-IT" sz="2400" dirty="0" err="1">
                <a:latin typeface="Calibri"/>
                <a:cs typeface="Calibri"/>
              </a:rPr>
              <a:t>Exercise</a:t>
            </a:r>
            <a:r>
              <a:rPr lang="it-IT" sz="2400" dirty="0">
                <a:latin typeface="Calibri"/>
                <a:cs typeface="Calibri"/>
              </a:rPr>
              <a:t> and Mild </a:t>
            </a:r>
            <a:r>
              <a:rPr lang="it-IT" sz="2400" dirty="0" err="1">
                <a:latin typeface="Calibri"/>
                <a:cs typeface="Calibri"/>
              </a:rPr>
              <a:t>Mental</a:t>
            </a:r>
            <a:r>
              <a:rPr lang="it-IT" sz="2400" dirty="0">
                <a:latin typeface="Calibri"/>
                <a:cs typeface="Calibri"/>
              </a:rPr>
              <a:t> Stress – </a:t>
            </a:r>
            <a:r>
              <a:rPr lang="it-IT" sz="2400" dirty="0" err="1">
                <a:latin typeface="Calibri"/>
                <a:cs typeface="Calibri"/>
              </a:rPr>
              <a:t>Bjørn-Jostein</a:t>
            </a:r>
            <a:r>
              <a:rPr lang="it-IT" sz="2400" dirty="0">
                <a:latin typeface="Calibri"/>
                <a:cs typeface="Calibri"/>
              </a:rPr>
              <a:t> </a:t>
            </a:r>
            <a:r>
              <a:rPr lang="it-IT" sz="2400" dirty="0" err="1">
                <a:latin typeface="Calibri"/>
                <a:cs typeface="Calibri"/>
              </a:rPr>
              <a:t>Singstad</a:t>
            </a:r>
            <a:r>
              <a:rPr lang="it-IT" sz="2400" dirty="0">
                <a:latin typeface="Calibri"/>
                <a:cs typeface="Calibri"/>
              </a:rPr>
              <a:t> et. al. </a:t>
            </a:r>
            <a:endParaRPr lang="en-US" sz="2400" dirty="0">
              <a:latin typeface="Calibri"/>
              <a:cs typeface="Calibri"/>
            </a:endParaRPr>
          </a:p>
        </p:txBody>
      </p:sp>
    </p:spTree>
    <p:extLst>
      <p:ext uri="{BB962C8B-B14F-4D97-AF65-F5344CB8AC3E}">
        <p14:creationId xmlns:p14="http://schemas.microsoft.com/office/powerpoint/2010/main" val="3104357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F6B8CA2-F2FA-D304-1089-A33AFBDFFB94}"/>
              </a:ext>
            </a:extLst>
          </p:cNvPr>
          <p:cNvSpPr>
            <a:spLocks noGrp="1"/>
          </p:cNvSpPr>
          <p:nvPr>
            <p:ph type="body" sz="quarter" idx="10"/>
          </p:nvPr>
        </p:nvSpPr>
        <p:spPr/>
        <p:txBody>
          <a:bodyPr lIns="91440" tIns="45720" rIns="91440" bIns="45720" anchor="t"/>
          <a:lstStyle/>
          <a:p>
            <a:r>
              <a:rPr lang="it-IT" sz="4400" err="1">
                <a:latin typeface="Calibri"/>
                <a:cs typeface="Calibri"/>
              </a:rPr>
              <a:t>Objectives</a:t>
            </a:r>
            <a:endParaRPr lang="it-IT" sz="4400">
              <a:latin typeface="Calibri"/>
              <a:cs typeface="Calibri"/>
            </a:endParaRPr>
          </a:p>
        </p:txBody>
      </p:sp>
      <p:sp>
        <p:nvSpPr>
          <p:cNvPr id="3" name="Segnaposto testo 2">
            <a:extLst>
              <a:ext uri="{FF2B5EF4-FFF2-40B4-BE49-F238E27FC236}">
                <a16:creationId xmlns:a16="http://schemas.microsoft.com/office/drawing/2014/main" id="{80C4A481-378F-E6CF-53FC-2C0D4381244F}"/>
              </a:ext>
            </a:extLst>
          </p:cNvPr>
          <p:cNvSpPr>
            <a:spLocks noGrp="1"/>
          </p:cNvSpPr>
          <p:nvPr>
            <p:ph type="body" sz="quarter" idx="11"/>
          </p:nvPr>
        </p:nvSpPr>
        <p:spPr>
          <a:xfrm>
            <a:off x="527051" y="1294506"/>
            <a:ext cx="11233149" cy="4608413"/>
          </a:xfrm>
        </p:spPr>
        <p:txBody>
          <a:bodyPr lIns="91440" tIns="45720" rIns="91440" bIns="45720" anchor="t"/>
          <a:lstStyle/>
          <a:p>
            <a:pPr marL="342900" indent="-342900">
              <a:buFont typeface="Arial" panose="020B0604020202020204" pitchFamily="34" charset="0"/>
              <a:buChar char="•"/>
            </a:pPr>
            <a:r>
              <a:rPr lang="it-IT" sz="2400" err="1">
                <a:latin typeface="Calibri"/>
                <a:cs typeface="Calibri"/>
              </a:rPr>
              <a:t>Develop</a:t>
            </a:r>
            <a:r>
              <a:rPr lang="it-IT" sz="2400">
                <a:latin typeface="Calibri"/>
                <a:cs typeface="Calibri"/>
              </a:rPr>
              <a:t> a </a:t>
            </a:r>
            <a:r>
              <a:rPr lang="it-IT" sz="2400" err="1">
                <a:latin typeface="Calibri"/>
                <a:cs typeface="Calibri"/>
              </a:rPr>
              <a:t>protocol</a:t>
            </a:r>
            <a:r>
              <a:rPr lang="it-IT" sz="2400">
                <a:latin typeface="Calibri"/>
                <a:cs typeface="Calibri"/>
              </a:rPr>
              <a:t> to </a:t>
            </a:r>
            <a:r>
              <a:rPr lang="it-IT" sz="2400" err="1">
                <a:latin typeface="Calibri"/>
                <a:cs typeface="Calibri"/>
              </a:rPr>
              <a:t>acquire</a:t>
            </a:r>
            <a:r>
              <a:rPr lang="it-IT" sz="2400">
                <a:latin typeface="Calibri"/>
                <a:cs typeface="Calibri"/>
              </a:rPr>
              <a:t> data from </a:t>
            </a:r>
            <a:r>
              <a:rPr lang="it-IT" sz="2400" err="1">
                <a:latin typeface="Calibri"/>
                <a:cs typeface="Calibri"/>
              </a:rPr>
              <a:t>physical</a:t>
            </a:r>
            <a:r>
              <a:rPr lang="it-IT" sz="2400">
                <a:latin typeface="Calibri"/>
                <a:cs typeface="Calibri"/>
              </a:rPr>
              <a:t> activities;</a:t>
            </a:r>
            <a:endParaRPr lang="en-US" sz="2400">
              <a:latin typeface="Calibri"/>
              <a:cs typeface="Calibri"/>
            </a:endParaRPr>
          </a:p>
          <a:p>
            <a:pPr marL="342900" indent="-342900">
              <a:buFont typeface="Arial" panose="020B0604020202020204" pitchFamily="34" charset="0"/>
              <a:buChar char="•"/>
            </a:pPr>
            <a:endParaRPr lang="it-IT" sz="2400">
              <a:latin typeface="Calibri"/>
              <a:cs typeface="Calibri"/>
            </a:endParaRPr>
          </a:p>
          <a:p>
            <a:pPr marL="342900" indent="-342900">
              <a:buFont typeface="Arial" panose="020B0604020202020204" pitchFamily="34" charset="0"/>
              <a:buChar char="•"/>
            </a:pPr>
            <a:r>
              <a:rPr lang="it-IT" sz="2400" err="1">
                <a:latin typeface="Calibri"/>
                <a:cs typeface="Calibri"/>
              </a:rPr>
              <a:t>Perform</a:t>
            </a:r>
            <a:r>
              <a:rPr lang="it-IT" sz="2400">
                <a:latin typeface="Calibri"/>
                <a:cs typeface="Calibri"/>
              </a:rPr>
              <a:t> </a:t>
            </a:r>
            <a:r>
              <a:rPr lang="it-IT" sz="2400" err="1">
                <a:latin typeface="Calibri"/>
                <a:cs typeface="Calibri"/>
              </a:rPr>
              <a:t>different</a:t>
            </a:r>
            <a:r>
              <a:rPr lang="it-IT" sz="2400">
                <a:latin typeface="Calibri"/>
                <a:cs typeface="Calibri"/>
              </a:rPr>
              <a:t> </a:t>
            </a:r>
            <a:r>
              <a:rPr lang="it-IT" sz="2400" err="1">
                <a:latin typeface="Calibri"/>
                <a:cs typeface="Calibri"/>
              </a:rPr>
              <a:t>motor</a:t>
            </a:r>
            <a:r>
              <a:rPr lang="it-IT" sz="2400">
                <a:latin typeface="Calibri"/>
                <a:cs typeface="Calibri"/>
              </a:rPr>
              <a:t> tasks with multiple </a:t>
            </a:r>
            <a:r>
              <a:rPr lang="it-IT" sz="2400" err="1">
                <a:latin typeface="Calibri"/>
                <a:cs typeface="Calibri"/>
              </a:rPr>
              <a:t>subjects</a:t>
            </a:r>
            <a:r>
              <a:rPr lang="it-IT" sz="2400">
                <a:latin typeface="Calibri"/>
                <a:cs typeface="Calibri"/>
              </a:rPr>
              <a:t>;</a:t>
            </a:r>
          </a:p>
          <a:p>
            <a:pPr marL="342900" indent="-342900">
              <a:buFont typeface="Arial" panose="020B0604020202020204" pitchFamily="34" charset="0"/>
              <a:buChar char="•"/>
            </a:pPr>
            <a:endParaRPr lang="it-IT" sz="2400">
              <a:latin typeface="Calibri"/>
              <a:cs typeface="Calibri"/>
            </a:endParaRPr>
          </a:p>
          <a:p>
            <a:pPr marL="342900" indent="-342900">
              <a:buFont typeface="Arial" panose="020B0604020202020204" pitchFamily="34" charset="0"/>
              <a:buChar char="•"/>
            </a:pPr>
            <a:r>
              <a:rPr lang="it-IT" sz="2400" err="1">
                <a:latin typeface="Calibri"/>
                <a:cs typeface="Calibri"/>
              </a:rPr>
              <a:t>Analyze</a:t>
            </a:r>
            <a:r>
              <a:rPr lang="it-IT" sz="2400">
                <a:latin typeface="Calibri"/>
                <a:cs typeface="Calibri"/>
              </a:rPr>
              <a:t> and </a:t>
            </a:r>
            <a:r>
              <a:rPr lang="it-IT" sz="2400" err="1">
                <a:latin typeface="Calibri"/>
                <a:cs typeface="Calibri"/>
              </a:rPr>
              <a:t>optimize</a:t>
            </a:r>
            <a:r>
              <a:rPr lang="it-IT" sz="2400">
                <a:latin typeface="Calibri"/>
                <a:cs typeface="Calibri"/>
              </a:rPr>
              <a:t> </a:t>
            </a:r>
            <a:r>
              <a:rPr lang="it-IT" sz="2400" err="1">
                <a:latin typeface="Calibri"/>
                <a:cs typeface="Calibri"/>
              </a:rPr>
              <a:t>signals</a:t>
            </a:r>
            <a:r>
              <a:rPr lang="it-IT" sz="2400">
                <a:latin typeface="Calibri"/>
                <a:cs typeface="Calibri"/>
              </a:rPr>
              <a:t> </a:t>
            </a:r>
            <a:r>
              <a:rPr lang="it-IT" sz="2400" err="1">
                <a:latin typeface="Calibri"/>
                <a:cs typeface="Calibri"/>
              </a:rPr>
              <a:t>detected</a:t>
            </a:r>
            <a:r>
              <a:rPr lang="it-IT" sz="2400">
                <a:latin typeface="Calibri"/>
                <a:cs typeface="Calibri"/>
              </a:rPr>
              <a:t>;</a:t>
            </a:r>
          </a:p>
          <a:p>
            <a:pPr marL="342900" indent="-342900">
              <a:buFont typeface="Arial" panose="020B0604020202020204" pitchFamily="34" charset="0"/>
              <a:buChar char="•"/>
            </a:pPr>
            <a:endParaRPr lang="it-IT" sz="2400">
              <a:latin typeface="Calibri"/>
              <a:cs typeface="Calibri"/>
            </a:endParaRPr>
          </a:p>
          <a:p>
            <a:pPr marL="342900" indent="-342900">
              <a:buFont typeface="Arial" panose="020B0604020202020204" pitchFamily="34" charset="0"/>
              <a:buChar char="•"/>
            </a:pPr>
            <a:r>
              <a:rPr lang="it-IT" sz="2400">
                <a:latin typeface="Calibri"/>
                <a:cs typeface="Calibri"/>
              </a:rPr>
              <a:t>Exploit Machine Learning for </a:t>
            </a:r>
            <a:r>
              <a:rPr lang="it-IT" sz="2400" err="1">
                <a:latin typeface="Calibri"/>
                <a:cs typeface="Calibri"/>
              </a:rPr>
              <a:t>automatic</a:t>
            </a:r>
            <a:r>
              <a:rPr lang="it-IT" sz="2400">
                <a:latin typeface="Calibri"/>
                <a:cs typeface="Calibri"/>
              </a:rPr>
              <a:t> </a:t>
            </a:r>
            <a:r>
              <a:rPr lang="it-IT" sz="2400" err="1">
                <a:latin typeface="Calibri"/>
                <a:cs typeface="Calibri"/>
              </a:rPr>
              <a:t>task's</a:t>
            </a:r>
            <a:r>
              <a:rPr lang="it-IT" sz="2400">
                <a:latin typeface="Calibri"/>
                <a:cs typeface="Calibri"/>
              </a:rPr>
              <a:t> </a:t>
            </a:r>
            <a:r>
              <a:rPr lang="it-IT" sz="2400" err="1">
                <a:latin typeface="Calibri"/>
                <a:cs typeface="Calibri"/>
              </a:rPr>
              <a:t>recognition</a:t>
            </a:r>
            <a:r>
              <a:rPr lang="it-IT" sz="2400">
                <a:latin typeface="Calibri"/>
                <a:cs typeface="Calibri"/>
              </a:rPr>
              <a:t> (Python);</a:t>
            </a:r>
          </a:p>
          <a:p>
            <a:pPr marL="342900" indent="-342900">
              <a:buFont typeface="Arial" panose="020B0604020202020204" pitchFamily="34" charset="0"/>
              <a:buChar char="•"/>
            </a:pPr>
            <a:endParaRPr lang="it-IT" sz="2400">
              <a:latin typeface="Calibri"/>
              <a:cs typeface="Calibri"/>
            </a:endParaRPr>
          </a:p>
          <a:p>
            <a:pPr marL="342900" indent="-342900">
              <a:buFont typeface="Arial" panose="020B0604020202020204" pitchFamily="34" charset="0"/>
              <a:buChar char="•"/>
            </a:pPr>
            <a:r>
              <a:rPr lang="it-IT" sz="2400">
                <a:latin typeface="Calibri"/>
                <a:cs typeface="Calibri"/>
              </a:rPr>
              <a:t>ECG and PPG features </a:t>
            </a:r>
            <a:r>
              <a:rPr lang="it-IT" sz="2400" err="1">
                <a:latin typeface="Calibri"/>
                <a:cs typeface="Calibri"/>
              </a:rPr>
              <a:t>analysis</a:t>
            </a:r>
            <a:r>
              <a:rPr lang="it-IT" sz="2400">
                <a:latin typeface="Calibri"/>
                <a:cs typeface="Calibri"/>
              </a:rPr>
              <a:t> in </a:t>
            </a:r>
            <a:r>
              <a:rPr lang="it-IT" sz="2400" err="1">
                <a:latin typeface="Calibri"/>
                <a:cs typeface="Calibri"/>
              </a:rPr>
              <a:t>respect</a:t>
            </a:r>
            <a:r>
              <a:rPr lang="it-IT" sz="2400">
                <a:latin typeface="Calibri"/>
                <a:cs typeface="Calibri"/>
              </a:rPr>
              <a:t> to </a:t>
            </a:r>
            <a:r>
              <a:rPr lang="it-IT" sz="2400" err="1">
                <a:latin typeface="Calibri"/>
                <a:cs typeface="Calibri"/>
              </a:rPr>
              <a:t>different</a:t>
            </a:r>
            <a:r>
              <a:rPr lang="it-IT" sz="2400">
                <a:latin typeface="Calibri"/>
                <a:cs typeface="Calibri"/>
              </a:rPr>
              <a:t> tasks;</a:t>
            </a:r>
            <a:endParaRPr lang="it-IT"/>
          </a:p>
          <a:p>
            <a:pPr marL="342900" indent="-342900">
              <a:buFont typeface="Arial" panose="020B0604020202020204" pitchFamily="34" charset="0"/>
              <a:buChar char="•"/>
            </a:pPr>
            <a:endParaRPr lang="it-IT" sz="2400">
              <a:latin typeface="Calibri"/>
              <a:cs typeface="Calibri"/>
            </a:endParaRPr>
          </a:p>
          <a:p>
            <a:pPr marL="342900" indent="-342900">
              <a:buFont typeface="Arial" panose="020B0604020202020204" pitchFamily="34" charset="0"/>
              <a:buChar char="•"/>
            </a:pPr>
            <a:r>
              <a:rPr lang="it-IT" sz="2400" err="1">
                <a:latin typeface="Calibri"/>
                <a:cs typeface="Calibri"/>
              </a:rPr>
              <a:t>Acknowledgement</a:t>
            </a:r>
            <a:r>
              <a:rPr lang="it-IT" sz="2400">
                <a:latin typeface="Calibri"/>
                <a:cs typeface="Calibri"/>
              </a:rPr>
              <a:t> and </a:t>
            </a:r>
            <a:r>
              <a:rPr lang="it-IT" sz="2400" err="1">
                <a:latin typeface="Calibri"/>
                <a:cs typeface="Calibri"/>
              </a:rPr>
              <a:t>removal</a:t>
            </a:r>
            <a:r>
              <a:rPr lang="it-IT" sz="2400">
                <a:latin typeface="Calibri"/>
                <a:cs typeface="Calibri"/>
              </a:rPr>
              <a:t> of </a:t>
            </a:r>
            <a:r>
              <a:rPr lang="it-IT" sz="2400" err="1">
                <a:latin typeface="Calibri"/>
                <a:cs typeface="Calibri"/>
              </a:rPr>
              <a:t>artefacts</a:t>
            </a:r>
            <a:r>
              <a:rPr lang="it-IT" sz="2400">
                <a:latin typeface="Calibri"/>
                <a:cs typeface="Calibri"/>
              </a:rPr>
              <a:t> (</a:t>
            </a:r>
            <a:r>
              <a:rPr lang="it-IT" sz="2400" err="1">
                <a:latin typeface="Calibri"/>
                <a:cs typeface="Calibri"/>
              </a:rPr>
              <a:t>MatLab</a:t>
            </a:r>
            <a:r>
              <a:rPr lang="it-IT" sz="2400">
                <a:latin typeface="Calibri"/>
                <a:cs typeface="Calibri"/>
              </a:rPr>
              <a:t>);</a:t>
            </a:r>
          </a:p>
          <a:p>
            <a:endParaRPr lang="it-IT" sz="2400">
              <a:latin typeface="Calibri"/>
              <a:cs typeface="Calibri"/>
            </a:endParaRPr>
          </a:p>
          <a:p>
            <a:pPr marL="285750" indent="-285750">
              <a:buFont typeface="Wingdings" panose="020B0604020202020204" pitchFamily="34" charset="0"/>
              <a:buChar char="Ø"/>
            </a:pPr>
            <a:endParaRPr lang="it-IT"/>
          </a:p>
        </p:txBody>
      </p:sp>
    </p:spTree>
    <p:extLst>
      <p:ext uri="{BB962C8B-B14F-4D97-AF65-F5344CB8AC3E}">
        <p14:creationId xmlns:p14="http://schemas.microsoft.com/office/powerpoint/2010/main" val="565022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3D8B40B-0C78-EA16-B187-AA08E2959223}"/>
              </a:ext>
            </a:extLst>
          </p:cNvPr>
          <p:cNvSpPr>
            <a:spLocks noGrp="1"/>
          </p:cNvSpPr>
          <p:nvPr>
            <p:ph type="body" sz="quarter" idx="10"/>
          </p:nvPr>
        </p:nvSpPr>
        <p:spPr>
          <a:xfrm>
            <a:off x="1487488" y="2865594"/>
            <a:ext cx="9217024" cy="432370"/>
          </a:xfrm>
        </p:spPr>
        <p:txBody>
          <a:bodyPr lIns="91440" tIns="45720" rIns="91440" bIns="45720" anchor="t"/>
          <a:lstStyle/>
          <a:p>
            <a:r>
              <a:rPr lang="it-IT" sz="4400">
                <a:latin typeface="Calibri"/>
                <a:cs typeface="Calibri"/>
              </a:rPr>
              <a:t>Thanks for </a:t>
            </a:r>
            <a:r>
              <a:rPr lang="it-IT" sz="4400" err="1">
                <a:latin typeface="Calibri"/>
                <a:cs typeface="Calibri"/>
              </a:rPr>
              <a:t>your</a:t>
            </a:r>
            <a:r>
              <a:rPr lang="it-IT" sz="4400">
                <a:latin typeface="Calibri"/>
                <a:cs typeface="Calibri"/>
              </a:rPr>
              <a:t> </a:t>
            </a:r>
            <a:r>
              <a:rPr lang="it-IT" sz="4400" err="1">
                <a:latin typeface="Calibri"/>
                <a:cs typeface="Calibri"/>
              </a:rPr>
              <a:t>attention</a:t>
            </a:r>
            <a:endParaRPr lang="it-IT" sz="4400">
              <a:latin typeface="Calibri"/>
              <a:cs typeface="Calibri"/>
            </a:endParaRPr>
          </a:p>
          <a:p>
            <a:endParaRPr lang="it-IT"/>
          </a:p>
        </p:txBody>
      </p:sp>
      <p:sp>
        <p:nvSpPr>
          <p:cNvPr id="4" name="Segnaposto testo 3">
            <a:extLst>
              <a:ext uri="{FF2B5EF4-FFF2-40B4-BE49-F238E27FC236}">
                <a16:creationId xmlns:a16="http://schemas.microsoft.com/office/drawing/2014/main" id="{EF030F97-DAD1-4A6E-BC88-5F24718F573E}"/>
              </a:ext>
            </a:extLst>
          </p:cNvPr>
          <p:cNvSpPr>
            <a:spLocks noGrp="1"/>
          </p:cNvSpPr>
          <p:nvPr>
            <p:ph type="body" sz="quarter" idx="12"/>
          </p:nvPr>
        </p:nvSpPr>
        <p:spPr>
          <a:xfrm>
            <a:off x="3052234" y="4809811"/>
            <a:ext cx="2737501" cy="1440160"/>
          </a:xfrm>
        </p:spPr>
        <p:txBody>
          <a:bodyPr lIns="91440" tIns="45720" rIns="91440" bIns="45720" anchor="t"/>
          <a:lstStyle/>
          <a:p>
            <a:r>
              <a:rPr lang="it-IT" sz="1400">
                <a:latin typeface="Calibri"/>
                <a:cs typeface="Calibri"/>
              </a:rPr>
              <a:t>Berci Cristina</a:t>
            </a:r>
          </a:p>
          <a:p>
            <a:r>
              <a:rPr lang="it-IT" sz="1400">
                <a:latin typeface="Calibri"/>
                <a:cs typeface="Calibri"/>
              </a:rPr>
              <a:t>Cozzolino Massimo</a:t>
            </a:r>
          </a:p>
          <a:p>
            <a:r>
              <a:rPr lang="it-IT" sz="1400">
                <a:latin typeface="Calibri"/>
                <a:cs typeface="Calibri"/>
              </a:rPr>
              <a:t>Di Flumeri Giorgia</a:t>
            </a:r>
          </a:p>
          <a:p>
            <a:r>
              <a:rPr lang="it-IT" sz="1400">
                <a:latin typeface="Calibri"/>
                <a:cs typeface="Calibri"/>
              </a:rPr>
              <a:t>Ferraro Matteo</a:t>
            </a:r>
          </a:p>
          <a:p>
            <a:endParaRPr lang="it-IT"/>
          </a:p>
          <a:p>
            <a:endParaRPr lang="it-IT"/>
          </a:p>
          <a:p>
            <a:endParaRPr lang="it-IT"/>
          </a:p>
        </p:txBody>
      </p:sp>
      <p:sp>
        <p:nvSpPr>
          <p:cNvPr id="5" name="TextBox 4">
            <a:extLst>
              <a:ext uri="{FF2B5EF4-FFF2-40B4-BE49-F238E27FC236}">
                <a16:creationId xmlns:a16="http://schemas.microsoft.com/office/drawing/2014/main" id="{6804F815-045C-A841-B906-F14640937E13}"/>
              </a:ext>
            </a:extLst>
          </p:cNvPr>
          <p:cNvSpPr txBox="1"/>
          <p:nvPr/>
        </p:nvSpPr>
        <p:spPr>
          <a:xfrm>
            <a:off x="6399590" y="4810893"/>
            <a:ext cx="3259014" cy="1083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20000"/>
              </a:spcBef>
            </a:pPr>
            <a:r>
              <a:rPr lang="en-US" sz="1400">
                <a:solidFill>
                  <a:schemeClr val="bg1"/>
                </a:solidFill>
                <a:latin typeface="Calibri"/>
                <a:cs typeface="Calibri"/>
              </a:rPr>
              <a:t>Gabriele Matteo</a:t>
            </a:r>
          </a:p>
          <a:p>
            <a:pPr algn="ctr">
              <a:spcBef>
                <a:spcPct val="20000"/>
              </a:spcBef>
            </a:pPr>
            <a:r>
              <a:rPr lang="en-US" sz="1400">
                <a:solidFill>
                  <a:schemeClr val="bg1"/>
                </a:solidFill>
                <a:latin typeface="Calibri"/>
                <a:cs typeface="Calibri"/>
              </a:rPr>
              <a:t>Nanni Alex</a:t>
            </a:r>
          </a:p>
          <a:p>
            <a:pPr algn="ctr">
              <a:spcBef>
                <a:spcPct val="20000"/>
              </a:spcBef>
            </a:pPr>
            <a:r>
              <a:rPr lang="en-US" sz="1400">
                <a:solidFill>
                  <a:schemeClr val="bg1"/>
                </a:solidFill>
                <a:latin typeface="Calibri"/>
                <a:cs typeface="Calibri"/>
              </a:rPr>
              <a:t>Paolucci Daniele</a:t>
            </a:r>
          </a:p>
          <a:p>
            <a:pPr algn="ctr">
              <a:spcBef>
                <a:spcPct val="20000"/>
              </a:spcBef>
            </a:pPr>
            <a:r>
              <a:rPr lang="en-US" sz="1400" err="1">
                <a:solidFill>
                  <a:schemeClr val="bg1"/>
                </a:solidFill>
                <a:latin typeface="Calibri"/>
                <a:cs typeface="Calibri"/>
              </a:rPr>
              <a:t>Pistillo</a:t>
            </a:r>
            <a:r>
              <a:rPr lang="en-US" sz="1400">
                <a:solidFill>
                  <a:schemeClr val="bg1"/>
                </a:solidFill>
                <a:latin typeface="Calibri"/>
                <a:cs typeface="Calibri"/>
              </a:rPr>
              <a:t> Federica</a:t>
            </a:r>
          </a:p>
        </p:txBody>
      </p:sp>
      <p:sp>
        <p:nvSpPr>
          <p:cNvPr id="6" name="TextBox 5">
            <a:extLst>
              <a:ext uri="{FF2B5EF4-FFF2-40B4-BE49-F238E27FC236}">
                <a16:creationId xmlns:a16="http://schemas.microsoft.com/office/drawing/2014/main" id="{C6D1F6BA-5392-B521-FC9F-82A11132C6CF}"/>
              </a:ext>
            </a:extLst>
          </p:cNvPr>
          <p:cNvSpPr txBox="1"/>
          <p:nvPr/>
        </p:nvSpPr>
        <p:spPr>
          <a:xfrm>
            <a:off x="4726450" y="44357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Project realized by:</a:t>
            </a:r>
          </a:p>
        </p:txBody>
      </p:sp>
    </p:spTree>
    <p:extLst>
      <p:ext uri="{BB962C8B-B14F-4D97-AF65-F5344CB8AC3E}">
        <p14:creationId xmlns:p14="http://schemas.microsoft.com/office/powerpoint/2010/main" val="338084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42FC62A-45DB-799F-63E9-84188A3290C2}"/>
              </a:ext>
            </a:extLst>
          </p:cNvPr>
          <p:cNvSpPr>
            <a:spLocks noGrp="1"/>
          </p:cNvSpPr>
          <p:nvPr>
            <p:ph type="body" sz="quarter" idx="10"/>
          </p:nvPr>
        </p:nvSpPr>
        <p:spPr>
          <a:xfrm>
            <a:off x="527051" y="413174"/>
            <a:ext cx="11233149" cy="648071"/>
          </a:xfrm>
        </p:spPr>
        <p:txBody>
          <a:bodyPr lIns="91440" tIns="45720" rIns="91440" bIns="45720" anchor="t"/>
          <a:lstStyle/>
          <a:p>
            <a:r>
              <a:rPr lang="it-IT" sz="4400">
                <a:latin typeface="Calibri"/>
                <a:cs typeface="Calibri"/>
              </a:rPr>
              <a:t>Work </a:t>
            </a:r>
            <a:r>
              <a:rPr lang="it-IT" sz="4400" err="1">
                <a:latin typeface="Calibri"/>
                <a:cs typeface="Calibri"/>
              </a:rPr>
              <a:t>subdivision</a:t>
            </a:r>
            <a:endParaRPr lang="it-IT" sz="4400">
              <a:latin typeface="Calibri"/>
              <a:cs typeface="Calibri"/>
            </a:endParaRPr>
          </a:p>
        </p:txBody>
      </p:sp>
      <p:graphicFrame>
        <p:nvGraphicFramePr>
          <p:cNvPr id="4" name="Diagram 4">
            <a:extLst>
              <a:ext uri="{FF2B5EF4-FFF2-40B4-BE49-F238E27FC236}">
                <a16:creationId xmlns:a16="http://schemas.microsoft.com/office/drawing/2014/main" id="{00C18F14-920C-2EA6-4F56-3E921075D9C2}"/>
              </a:ext>
            </a:extLst>
          </p:cNvPr>
          <p:cNvGraphicFramePr/>
          <p:nvPr>
            <p:extLst>
              <p:ext uri="{D42A27DB-BD31-4B8C-83A1-F6EECF244321}">
                <p14:modId xmlns:p14="http://schemas.microsoft.com/office/powerpoint/2010/main" val="2051246423"/>
              </p:ext>
            </p:extLst>
          </p:nvPr>
        </p:nvGraphicFramePr>
        <p:xfrm>
          <a:off x="697388" y="1285556"/>
          <a:ext cx="6496633" cy="4779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72" name="TextBox 971">
            <a:extLst>
              <a:ext uri="{FF2B5EF4-FFF2-40B4-BE49-F238E27FC236}">
                <a16:creationId xmlns:a16="http://schemas.microsoft.com/office/drawing/2014/main" id="{8561EDC5-9E9E-01D7-F192-3F58D76C797A}"/>
              </a:ext>
            </a:extLst>
          </p:cNvPr>
          <p:cNvSpPr txBox="1"/>
          <p:nvPr/>
        </p:nvSpPr>
        <p:spPr>
          <a:xfrm>
            <a:off x="9170736" y="236621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73" name="TextBox 972">
            <a:extLst>
              <a:ext uri="{FF2B5EF4-FFF2-40B4-BE49-F238E27FC236}">
                <a16:creationId xmlns:a16="http://schemas.microsoft.com/office/drawing/2014/main" id="{C19C792A-5803-7E9B-84C8-88AC2E5F76D9}"/>
              </a:ext>
            </a:extLst>
          </p:cNvPr>
          <p:cNvSpPr txBox="1"/>
          <p:nvPr/>
        </p:nvSpPr>
        <p:spPr>
          <a:xfrm>
            <a:off x="7917446" y="4199215"/>
            <a:ext cx="31442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Calibri"/>
                <a:cs typeface="Calibri"/>
              </a:rPr>
              <a:t>Di </a:t>
            </a:r>
            <a:r>
              <a:rPr lang="en-US" sz="2400" err="1">
                <a:latin typeface="Calibri"/>
                <a:cs typeface="Calibri"/>
              </a:rPr>
              <a:t>Flumeri</a:t>
            </a:r>
            <a:r>
              <a:rPr lang="en-US" sz="2400">
                <a:latin typeface="Calibri"/>
                <a:cs typeface="Calibri"/>
              </a:rPr>
              <a:t> Giorgia;</a:t>
            </a:r>
            <a:endParaRPr lang="en-US"/>
          </a:p>
          <a:p>
            <a:pPr marL="342900" indent="-342900">
              <a:buFont typeface="Arial"/>
              <a:buChar char="•"/>
            </a:pPr>
            <a:r>
              <a:rPr lang="en-US" sz="2400">
                <a:latin typeface="Calibri"/>
                <a:cs typeface="Calibri"/>
              </a:rPr>
              <a:t>Ferraro Matteo;</a:t>
            </a:r>
          </a:p>
          <a:p>
            <a:pPr marL="342900" indent="-342900">
              <a:buFont typeface="Arial"/>
              <a:buChar char="•"/>
            </a:pPr>
            <a:r>
              <a:rPr lang="en-US" sz="2400">
                <a:latin typeface="Calibri"/>
                <a:cs typeface="Calibri"/>
              </a:rPr>
              <a:t>Paolucci Daniele;</a:t>
            </a:r>
          </a:p>
          <a:p>
            <a:pPr marL="342900" indent="-342900">
              <a:buFont typeface="Arial"/>
              <a:buChar char="•"/>
            </a:pPr>
            <a:r>
              <a:rPr lang="en-US" sz="2400" err="1">
                <a:latin typeface="Calibri"/>
                <a:cs typeface="Calibri"/>
              </a:rPr>
              <a:t>Pistillo</a:t>
            </a:r>
            <a:r>
              <a:rPr lang="en-US" sz="2400">
                <a:latin typeface="Calibri"/>
                <a:cs typeface="Calibri"/>
              </a:rPr>
              <a:t> Federica.</a:t>
            </a:r>
          </a:p>
        </p:txBody>
      </p:sp>
      <p:sp>
        <p:nvSpPr>
          <p:cNvPr id="984" name="TextBox 983">
            <a:extLst>
              <a:ext uri="{FF2B5EF4-FFF2-40B4-BE49-F238E27FC236}">
                <a16:creationId xmlns:a16="http://schemas.microsoft.com/office/drawing/2014/main" id="{85B27B25-A557-A7DE-E9E8-0ABA42CCCFAF}"/>
              </a:ext>
            </a:extLst>
          </p:cNvPr>
          <p:cNvSpPr txBox="1"/>
          <p:nvPr/>
        </p:nvSpPr>
        <p:spPr>
          <a:xfrm>
            <a:off x="7917446" y="1711714"/>
            <a:ext cx="383857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Calibri"/>
                <a:cs typeface="Calibri"/>
              </a:rPr>
              <a:t>Berci Cristina Ioana;</a:t>
            </a:r>
            <a:endParaRPr lang="en-US"/>
          </a:p>
          <a:p>
            <a:pPr marL="342900" indent="-342900">
              <a:buFont typeface="Arial"/>
              <a:buChar char="•"/>
            </a:pPr>
            <a:r>
              <a:rPr lang="en-US" sz="2400">
                <a:latin typeface="Calibri"/>
                <a:cs typeface="Calibri"/>
              </a:rPr>
              <a:t>Cozzolino Massimo;</a:t>
            </a:r>
          </a:p>
          <a:p>
            <a:pPr marL="342900" indent="-342900">
              <a:buFont typeface="Arial"/>
              <a:buChar char="•"/>
            </a:pPr>
            <a:r>
              <a:rPr lang="en-US" sz="2400">
                <a:latin typeface="Calibri"/>
                <a:cs typeface="Calibri"/>
              </a:rPr>
              <a:t>Gabriele Matteo;</a:t>
            </a:r>
          </a:p>
          <a:p>
            <a:pPr marL="342900" indent="-342900">
              <a:buFont typeface="Arial"/>
              <a:buChar char="•"/>
            </a:pPr>
            <a:r>
              <a:rPr lang="en-US" sz="2400">
                <a:latin typeface="Calibri"/>
                <a:cs typeface="Calibri"/>
              </a:rPr>
              <a:t>Nanni Alex.</a:t>
            </a:r>
          </a:p>
        </p:txBody>
      </p:sp>
    </p:spTree>
    <p:extLst>
      <p:ext uri="{BB962C8B-B14F-4D97-AF65-F5344CB8AC3E}">
        <p14:creationId xmlns:p14="http://schemas.microsoft.com/office/powerpoint/2010/main" val="196850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12C053-2062-F334-D692-D5AE690E7B2F}"/>
              </a:ext>
            </a:extLst>
          </p:cNvPr>
          <p:cNvSpPr txBox="1">
            <a:spLocks/>
          </p:cNvSpPr>
          <p:nvPr/>
        </p:nvSpPr>
        <p:spPr>
          <a:xfrm>
            <a:off x="-383816" y="213859"/>
            <a:ext cx="6052203" cy="1440160"/>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b="1">
                <a:solidFill>
                  <a:srgbClr val="C00000"/>
                </a:solidFill>
                <a:latin typeface="Calibri"/>
                <a:cs typeface="Calibri"/>
              </a:rPr>
              <a:t>Data</a:t>
            </a:r>
            <a:r>
              <a:rPr lang="it-IT">
                <a:solidFill>
                  <a:srgbClr val="C00000"/>
                </a:solidFill>
                <a:latin typeface="Calibri"/>
                <a:cs typeface="Calibri"/>
              </a:rPr>
              <a:t> </a:t>
            </a:r>
            <a:r>
              <a:rPr lang="it-IT" b="1" err="1">
                <a:solidFill>
                  <a:srgbClr val="C00000"/>
                </a:solidFill>
                <a:latin typeface="Calibri"/>
                <a:cs typeface="Calibri"/>
              </a:rPr>
              <a:t>Acquisition</a:t>
            </a:r>
            <a:br>
              <a:rPr lang="it-IT">
                <a:latin typeface="Calibri"/>
              </a:rPr>
            </a:br>
            <a:endParaRPr lang="it-IT">
              <a:latin typeface="Century Gothic" panose="020B0502020202020204" pitchFamily="34" charset="0"/>
            </a:endParaRPr>
          </a:p>
        </p:txBody>
      </p:sp>
      <p:sp>
        <p:nvSpPr>
          <p:cNvPr id="3" name="Segnaposto testo 3">
            <a:extLst>
              <a:ext uri="{FF2B5EF4-FFF2-40B4-BE49-F238E27FC236}">
                <a16:creationId xmlns:a16="http://schemas.microsoft.com/office/drawing/2014/main" id="{37FEE813-CE69-3DDF-6DA3-687B54F82E91}"/>
              </a:ext>
            </a:extLst>
          </p:cNvPr>
          <p:cNvSpPr txBox="1">
            <a:spLocks/>
          </p:cNvSpPr>
          <p:nvPr/>
        </p:nvSpPr>
        <p:spPr>
          <a:xfrm>
            <a:off x="722196" y="1368574"/>
            <a:ext cx="4896338" cy="4545279"/>
          </a:xfrm>
          <a:prstGeom prst="rect">
            <a:avLst/>
          </a:prstGeom>
        </p:spPr>
        <p:txBody>
          <a:bodyPr lIns="91440" tIns="45720" rIns="91440" bIns="45720" anchor="t">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it-IT" sz="2400" b="1" err="1">
                <a:latin typeface="Calibri"/>
                <a:cs typeface="Calibri"/>
              </a:rPr>
              <a:t>Sensors</a:t>
            </a:r>
            <a:r>
              <a:rPr lang="it-IT" sz="2400" b="1">
                <a:latin typeface="Calibri"/>
                <a:cs typeface="Calibri"/>
              </a:rPr>
              <a:t>:</a:t>
            </a:r>
          </a:p>
          <a:p>
            <a:endParaRPr lang="it-IT" sz="2400">
              <a:latin typeface="Calibri"/>
              <a:cs typeface="Calibri"/>
            </a:endParaRPr>
          </a:p>
          <a:p>
            <a:pPr>
              <a:buFont typeface="Wingdings" panose="020B0604020202020204" pitchFamily="34" charset="0"/>
              <a:buChar char="Ø"/>
            </a:pPr>
            <a:r>
              <a:rPr lang="it-IT" sz="2400">
                <a:latin typeface="Calibri"/>
                <a:cs typeface="Calibri"/>
              </a:rPr>
              <a:t>ECG</a:t>
            </a:r>
          </a:p>
          <a:p>
            <a:pPr>
              <a:buFont typeface="Wingdings" panose="020B0604020202020204" pitchFamily="34" charset="0"/>
              <a:buChar char="Ø"/>
            </a:pPr>
            <a:r>
              <a:rPr lang="it-IT" sz="2400">
                <a:latin typeface="Calibri"/>
                <a:cs typeface="Calibri"/>
              </a:rPr>
              <a:t>IMU</a:t>
            </a:r>
          </a:p>
          <a:p>
            <a:pPr>
              <a:buFont typeface="Wingdings" panose="020B0604020202020204" pitchFamily="34" charset="0"/>
              <a:buChar char="Ø"/>
            </a:pPr>
            <a:r>
              <a:rPr lang="it-IT" sz="2400">
                <a:latin typeface="Calibri"/>
                <a:cs typeface="Calibri"/>
              </a:rPr>
              <a:t>PPG</a:t>
            </a:r>
          </a:p>
          <a:p>
            <a:endParaRPr lang="it-IT" sz="2400">
              <a:latin typeface="Calibri"/>
              <a:cs typeface="Calibri"/>
            </a:endParaRPr>
          </a:p>
          <a:p>
            <a:pPr marL="0" indent="0">
              <a:buNone/>
            </a:pPr>
            <a:r>
              <a:rPr lang="it-IT" sz="2400" b="1">
                <a:latin typeface="Calibri"/>
                <a:cs typeface="Calibri"/>
              </a:rPr>
              <a:t>Software:</a:t>
            </a:r>
          </a:p>
          <a:p>
            <a:pPr marL="0" indent="0">
              <a:buNone/>
            </a:pPr>
            <a:endParaRPr lang="it-IT" sz="2400" b="1">
              <a:latin typeface="Calibri"/>
              <a:cs typeface="Calibri"/>
            </a:endParaRPr>
          </a:p>
          <a:p>
            <a:pPr>
              <a:buFont typeface="Wingdings" panose="020B0604020202020204" pitchFamily="34" charset="0"/>
              <a:buChar char="Ø"/>
            </a:pPr>
            <a:r>
              <a:rPr lang="it-IT" sz="2400" err="1">
                <a:latin typeface="Calibri"/>
                <a:cs typeface="Calibri"/>
              </a:rPr>
              <a:t>ConsensysPro</a:t>
            </a:r>
            <a:r>
              <a:rPr lang="it-IT" sz="2400">
                <a:latin typeface="Calibri"/>
                <a:cs typeface="Calibri"/>
              </a:rPr>
              <a:t>, Basic </a:t>
            </a:r>
            <a:r>
              <a:rPr lang="it-IT" sz="2400" err="1">
                <a:latin typeface="Calibri"/>
                <a:cs typeface="Calibri"/>
              </a:rPr>
              <a:t>version</a:t>
            </a:r>
            <a:endParaRPr lang="it-IT" sz="2400">
              <a:latin typeface="Calibri"/>
              <a:cs typeface="Calibri"/>
            </a:endParaRPr>
          </a:p>
        </p:txBody>
      </p:sp>
      <p:pic>
        <p:nvPicPr>
          <p:cNvPr id="5" name="Segnaposto immagine 17">
            <a:extLst>
              <a:ext uri="{FF2B5EF4-FFF2-40B4-BE49-F238E27FC236}">
                <a16:creationId xmlns:a16="http://schemas.microsoft.com/office/drawing/2014/main" id="{2F119C5B-1B0A-F4A7-7476-454D880F79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887" t="1516" r="-148" b="-542501"/>
          <a:stretch/>
        </p:blipFill>
        <p:spPr>
          <a:xfrm>
            <a:off x="5222869" y="538207"/>
            <a:ext cx="6716421" cy="5530534"/>
          </a:xfrm>
          <a:prstGeom prst="rect">
            <a:avLst/>
          </a:prstGeom>
        </p:spPr>
      </p:pic>
      <p:pic>
        <p:nvPicPr>
          <p:cNvPr id="6" name="Immagine 5">
            <a:extLst>
              <a:ext uri="{FF2B5EF4-FFF2-40B4-BE49-F238E27FC236}">
                <a16:creationId xmlns:a16="http://schemas.microsoft.com/office/drawing/2014/main" id="{D205C5BF-5FBB-7C7B-F9E8-84C3E6B84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750" y="2632089"/>
            <a:ext cx="2077732" cy="1601976"/>
          </a:xfrm>
          <a:prstGeom prst="rect">
            <a:avLst/>
          </a:prstGeom>
        </p:spPr>
      </p:pic>
      <p:pic>
        <p:nvPicPr>
          <p:cNvPr id="8" name="Immagine 7">
            <a:extLst>
              <a:ext uri="{FF2B5EF4-FFF2-40B4-BE49-F238E27FC236}">
                <a16:creationId xmlns:a16="http://schemas.microsoft.com/office/drawing/2014/main" id="{602D43DC-7FD9-FD50-425E-B5F2F2294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7817" y="938954"/>
            <a:ext cx="2933217" cy="1643060"/>
          </a:xfrm>
          <a:prstGeom prst="rect">
            <a:avLst/>
          </a:prstGeom>
        </p:spPr>
      </p:pic>
      <p:pic>
        <p:nvPicPr>
          <p:cNvPr id="9" name="Immagine 8">
            <a:extLst>
              <a:ext uri="{FF2B5EF4-FFF2-40B4-BE49-F238E27FC236}">
                <a16:creationId xmlns:a16="http://schemas.microsoft.com/office/drawing/2014/main" id="{095E75B2-2AAD-D7B9-DE11-58395A368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1434" y="1659195"/>
            <a:ext cx="2251609" cy="2251609"/>
          </a:xfrm>
          <a:prstGeom prst="rect">
            <a:avLst/>
          </a:prstGeom>
        </p:spPr>
      </p:pic>
      <p:pic>
        <p:nvPicPr>
          <p:cNvPr id="10" name="Immagine 9">
            <a:extLst>
              <a:ext uri="{FF2B5EF4-FFF2-40B4-BE49-F238E27FC236}">
                <a16:creationId xmlns:a16="http://schemas.microsoft.com/office/drawing/2014/main" id="{D7EB8304-C57D-5E73-F7B0-07CAE7B509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8822" y="4634426"/>
            <a:ext cx="2893694" cy="1092756"/>
          </a:xfrm>
          <a:prstGeom prst="rect">
            <a:avLst/>
          </a:prstGeom>
        </p:spPr>
      </p:pic>
      <p:pic>
        <p:nvPicPr>
          <p:cNvPr id="11" name="Immagine 10">
            <a:extLst>
              <a:ext uri="{FF2B5EF4-FFF2-40B4-BE49-F238E27FC236}">
                <a16:creationId xmlns:a16="http://schemas.microsoft.com/office/drawing/2014/main" id="{6A62D984-C1CC-F994-4E32-C32F28F12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4949" y="3912332"/>
            <a:ext cx="2251609" cy="2251609"/>
          </a:xfrm>
          <a:prstGeom prst="rect">
            <a:avLst/>
          </a:prstGeom>
        </p:spPr>
      </p:pic>
    </p:spTree>
    <p:extLst>
      <p:ext uri="{BB962C8B-B14F-4D97-AF65-F5344CB8AC3E}">
        <p14:creationId xmlns:p14="http://schemas.microsoft.com/office/powerpoint/2010/main" val="392350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9626670-4D9F-B21A-6F9A-349DFBC867BE}"/>
              </a:ext>
            </a:extLst>
          </p:cNvPr>
          <p:cNvPicPr>
            <a:picLocks noChangeAspect="1"/>
          </p:cNvPicPr>
          <p:nvPr/>
        </p:nvPicPr>
        <p:blipFill>
          <a:blip r:embed="rId2"/>
          <a:stretch>
            <a:fillRect/>
          </a:stretch>
        </p:blipFill>
        <p:spPr>
          <a:xfrm>
            <a:off x="4905279" y="2425603"/>
            <a:ext cx="3579283" cy="2008716"/>
          </a:xfrm>
          <a:prstGeom prst="rect">
            <a:avLst/>
          </a:prstGeom>
        </p:spPr>
      </p:pic>
      <p:sp>
        <p:nvSpPr>
          <p:cNvPr id="2" name="Segnaposto testo 1">
            <a:extLst>
              <a:ext uri="{FF2B5EF4-FFF2-40B4-BE49-F238E27FC236}">
                <a16:creationId xmlns:a16="http://schemas.microsoft.com/office/drawing/2014/main" id="{5AEB052A-5478-3C49-0087-3B310CFD440E}"/>
              </a:ext>
            </a:extLst>
          </p:cNvPr>
          <p:cNvSpPr>
            <a:spLocks noGrp="1"/>
          </p:cNvSpPr>
          <p:nvPr>
            <p:ph type="body" sz="quarter" idx="10"/>
          </p:nvPr>
        </p:nvSpPr>
        <p:spPr/>
        <p:txBody>
          <a:bodyPr lIns="91440" tIns="45720" rIns="91440" bIns="45720" anchor="t"/>
          <a:lstStyle/>
          <a:p>
            <a:r>
              <a:rPr lang="it-IT" sz="4400">
                <a:latin typeface="Calibri"/>
                <a:cs typeface="Calibri"/>
              </a:rPr>
              <a:t>Sensor Positioning</a:t>
            </a:r>
          </a:p>
        </p:txBody>
      </p:sp>
      <p:sp>
        <p:nvSpPr>
          <p:cNvPr id="3" name="Segnaposto testo 2">
            <a:extLst>
              <a:ext uri="{FF2B5EF4-FFF2-40B4-BE49-F238E27FC236}">
                <a16:creationId xmlns:a16="http://schemas.microsoft.com/office/drawing/2014/main" id="{7A715FF7-A099-58FB-F9FA-3D802794C792}"/>
              </a:ext>
            </a:extLst>
          </p:cNvPr>
          <p:cNvSpPr>
            <a:spLocks noGrp="1"/>
          </p:cNvSpPr>
          <p:nvPr>
            <p:ph type="body" sz="quarter" idx="11"/>
          </p:nvPr>
        </p:nvSpPr>
        <p:spPr>
          <a:xfrm>
            <a:off x="527051" y="1412875"/>
            <a:ext cx="4774126" cy="4966322"/>
          </a:xfrm>
        </p:spPr>
        <p:txBody>
          <a:bodyPr lIns="91440" tIns="45720" rIns="91440" bIns="45720" anchor="t"/>
          <a:lstStyle/>
          <a:p>
            <a:pPr marL="342900" indent="-342900">
              <a:buChar char="•"/>
            </a:pPr>
            <a:r>
              <a:rPr lang="it-IT" sz="2400">
                <a:latin typeface="Calibri"/>
                <a:cs typeface="Calibri"/>
              </a:rPr>
              <a:t>PPG: on the </a:t>
            </a:r>
            <a:r>
              <a:rPr lang="it-IT" sz="2400" err="1">
                <a:latin typeface="Calibri"/>
                <a:cs typeface="Calibri"/>
              </a:rPr>
              <a:t>right</a:t>
            </a:r>
            <a:r>
              <a:rPr lang="it-IT" sz="2400">
                <a:latin typeface="Calibri"/>
                <a:cs typeface="Calibri"/>
              </a:rPr>
              <a:t> index finger;</a:t>
            </a:r>
            <a:endParaRPr lang="en-US"/>
          </a:p>
          <a:p>
            <a:pPr marL="342900" indent="-342900">
              <a:buChar char="•"/>
            </a:pPr>
            <a:endParaRPr lang="it-IT" sz="2400">
              <a:latin typeface="Calibri"/>
              <a:cs typeface="Calibri"/>
            </a:endParaRPr>
          </a:p>
          <a:p>
            <a:pPr marL="342900" indent="-342900">
              <a:buChar char="•"/>
            </a:pPr>
            <a:r>
              <a:rPr lang="it-IT" sz="2400">
                <a:latin typeface="Calibri"/>
                <a:cs typeface="Calibri"/>
              </a:rPr>
              <a:t>IMU: on the </a:t>
            </a:r>
            <a:r>
              <a:rPr lang="it-IT" sz="2400" err="1">
                <a:latin typeface="Calibri"/>
                <a:cs typeface="Calibri"/>
              </a:rPr>
              <a:t>left</a:t>
            </a:r>
            <a:r>
              <a:rPr lang="it-IT" sz="2400">
                <a:latin typeface="Calibri"/>
                <a:cs typeface="Calibri"/>
              </a:rPr>
              <a:t> </a:t>
            </a:r>
            <a:r>
              <a:rPr lang="it-IT" sz="2400" err="1">
                <a:latin typeface="Calibri"/>
                <a:cs typeface="Calibri"/>
              </a:rPr>
              <a:t>ankle</a:t>
            </a:r>
            <a:r>
              <a:rPr lang="it-IT" sz="2400">
                <a:latin typeface="Calibri"/>
                <a:cs typeface="Calibri"/>
              </a:rPr>
              <a:t>;</a:t>
            </a:r>
          </a:p>
          <a:p>
            <a:pPr marL="342900" indent="-342900">
              <a:buChar char="•"/>
            </a:pPr>
            <a:endParaRPr lang="it-IT" sz="2400">
              <a:latin typeface="Calibri"/>
              <a:cs typeface="Calibri"/>
            </a:endParaRPr>
          </a:p>
          <a:p>
            <a:pPr marL="342900" indent="-342900">
              <a:buChar char="•"/>
            </a:pPr>
            <a:r>
              <a:rPr lang="it-IT" sz="2400">
                <a:latin typeface="Calibri"/>
                <a:cs typeface="Calibri"/>
              </a:rPr>
              <a:t>ECG: on the </a:t>
            </a:r>
            <a:r>
              <a:rPr lang="it-IT" sz="2400" err="1">
                <a:latin typeface="Calibri"/>
                <a:cs typeface="Calibri"/>
              </a:rPr>
              <a:t>trunk</a:t>
            </a:r>
            <a:r>
              <a:rPr lang="it-IT" sz="2400">
                <a:latin typeface="Calibri"/>
                <a:cs typeface="Calibri"/>
              </a:rPr>
              <a:t>, with the </a:t>
            </a:r>
            <a:r>
              <a:rPr lang="it-IT" sz="2400" err="1">
                <a:latin typeface="Calibri"/>
                <a:cs typeface="Calibri"/>
              </a:rPr>
              <a:t>four</a:t>
            </a:r>
            <a:r>
              <a:rPr lang="it-IT" sz="2400">
                <a:latin typeface="Calibri"/>
                <a:cs typeface="Calibri"/>
              </a:rPr>
              <a:t> </a:t>
            </a:r>
            <a:r>
              <a:rPr lang="it-IT" sz="2400" err="1">
                <a:latin typeface="Calibri"/>
                <a:cs typeface="Calibri"/>
              </a:rPr>
              <a:t>derivations</a:t>
            </a:r>
            <a:r>
              <a:rPr lang="it-IT" sz="2400">
                <a:latin typeface="Calibri"/>
                <a:cs typeface="Calibri"/>
              </a:rPr>
              <a:t> (RA, LA, RL, LL);</a:t>
            </a:r>
          </a:p>
          <a:p>
            <a:endParaRPr lang="it-IT" sz="2400">
              <a:latin typeface="Calibri"/>
              <a:cs typeface="Calibri"/>
            </a:endParaRPr>
          </a:p>
          <a:p>
            <a:r>
              <a:rPr lang="it-IT" sz="2400" err="1">
                <a:latin typeface="Calibri"/>
                <a:cs typeface="Calibri"/>
              </a:rPr>
              <a:t>All</a:t>
            </a:r>
            <a:r>
              <a:rPr lang="it-IT" sz="2400">
                <a:latin typeface="Calibri"/>
                <a:cs typeface="Calibri"/>
              </a:rPr>
              <a:t> 3 systems include an </a:t>
            </a:r>
            <a:r>
              <a:rPr lang="it-IT" sz="2400" err="1">
                <a:latin typeface="Calibri"/>
                <a:cs typeface="Calibri"/>
              </a:rPr>
              <a:t>accelerometer</a:t>
            </a:r>
            <a:r>
              <a:rPr lang="it-IT" sz="2400">
                <a:latin typeface="Calibri"/>
                <a:cs typeface="Calibri"/>
              </a:rPr>
              <a:t> and a </a:t>
            </a:r>
            <a:r>
              <a:rPr lang="it-IT" sz="2400" err="1">
                <a:latin typeface="Calibri"/>
                <a:cs typeface="Calibri"/>
              </a:rPr>
              <a:t>gyroscope</a:t>
            </a:r>
            <a:endParaRPr lang="it-IT" sz="2400">
              <a:latin typeface="Calibri"/>
              <a:cs typeface="Calibri"/>
            </a:endParaRPr>
          </a:p>
        </p:txBody>
      </p:sp>
      <p:pic>
        <p:nvPicPr>
          <p:cNvPr id="14" name="Immagine 13">
            <a:extLst>
              <a:ext uri="{FF2B5EF4-FFF2-40B4-BE49-F238E27FC236}">
                <a16:creationId xmlns:a16="http://schemas.microsoft.com/office/drawing/2014/main" id="{FAB22C5A-352E-D0FC-31AB-75F4DF6A12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4981" y="3166554"/>
            <a:ext cx="1280815" cy="2317219"/>
          </a:xfrm>
          <a:prstGeom prst="rect">
            <a:avLst/>
          </a:prstGeom>
        </p:spPr>
      </p:pic>
      <p:pic>
        <p:nvPicPr>
          <p:cNvPr id="16" name="Immagine 15">
            <a:extLst>
              <a:ext uri="{FF2B5EF4-FFF2-40B4-BE49-F238E27FC236}">
                <a16:creationId xmlns:a16="http://schemas.microsoft.com/office/drawing/2014/main" id="{FC8D574F-CD59-AA7E-D32E-DA4FCED1B2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49" r="1" b="24753"/>
          <a:stretch/>
        </p:blipFill>
        <p:spPr>
          <a:xfrm>
            <a:off x="8931335" y="3166394"/>
            <a:ext cx="1058397" cy="1451501"/>
          </a:xfrm>
          <a:prstGeom prst="rect">
            <a:avLst/>
          </a:prstGeom>
        </p:spPr>
      </p:pic>
      <p:pic>
        <p:nvPicPr>
          <p:cNvPr id="18" name="Immagine 17">
            <a:extLst>
              <a:ext uri="{FF2B5EF4-FFF2-40B4-BE49-F238E27FC236}">
                <a16:creationId xmlns:a16="http://schemas.microsoft.com/office/drawing/2014/main" id="{294F899D-9A79-3506-36C2-E260CD814B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2774" y="4678258"/>
            <a:ext cx="2760269" cy="802418"/>
          </a:xfrm>
          <a:prstGeom prst="rect">
            <a:avLst/>
          </a:prstGeom>
        </p:spPr>
      </p:pic>
      <p:pic>
        <p:nvPicPr>
          <p:cNvPr id="8" name="Immagine 7">
            <a:extLst>
              <a:ext uri="{FF2B5EF4-FFF2-40B4-BE49-F238E27FC236}">
                <a16:creationId xmlns:a16="http://schemas.microsoft.com/office/drawing/2014/main" id="{DB4A1EE2-FFA1-5A92-7AB0-A8BDFC8F710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000" t="29001" r="26201" b="14300"/>
          <a:stretch/>
        </p:blipFill>
        <p:spPr>
          <a:xfrm>
            <a:off x="8923491" y="950752"/>
            <a:ext cx="1069943" cy="2145658"/>
          </a:xfrm>
          <a:prstGeom prst="rect">
            <a:avLst/>
          </a:prstGeom>
        </p:spPr>
      </p:pic>
      <p:pic>
        <p:nvPicPr>
          <p:cNvPr id="6" name="Immagine 5">
            <a:extLst>
              <a:ext uri="{FF2B5EF4-FFF2-40B4-BE49-F238E27FC236}">
                <a16:creationId xmlns:a16="http://schemas.microsoft.com/office/drawing/2014/main" id="{7C37DC95-DA33-0873-F49C-E9642190E54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454" t="17468" r="14412" b="4586"/>
          <a:stretch/>
        </p:blipFill>
        <p:spPr>
          <a:xfrm>
            <a:off x="10322865" y="950532"/>
            <a:ext cx="1272752" cy="2136545"/>
          </a:xfrm>
          <a:prstGeom prst="rect">
            <a:avLst/>
          </a:prstGeom>
        </p:spPr>
      </p:pic>
    </p:spTree>
    <p:extLst>
      <p:ext uri="{BB962C8B-B14F-4D97-AF65-F5344CB8AC3E}">
        <p14:creationId xmlns:p14="http://schemas.microsoft.com/office/powerpoint/2010/main" val="2009124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7B8016-DE68-0DA6-28A4-F9DD0ADF01B9}"/>
              </a:ext>
            </a:extLst>
          </p:cNvPr>
          <p:cNvSpPr>
            <a:spLocks noGrp="1"/>
          </p:cNvSpPr>
          <p:nvPr>
            <p:ph type="body" sz="quarter" idx="10"/>
          </p:nvPr>
        </p:nvSpPr>
        <p:spPr/>
        <p:txBody>
          <a:bodyPr lIns="91440" tIns="45720" rIns="91440" bIns="45720" anchor="t"/>
          <a:lstStyle/>
          <a:p>
            <a:r>
              <a:rPr lang="en-US" sz="4400" err="1">
                <a:latin typeface="Calibri"/>
                <a:cs typeface="Calibri"/>
              </a:rPr>
              <a:t>ConsensysPRO</a:t>
            </a:r>
            <a:r>
              <a:rPr lang="en-US" sz="4400">
                <a:latin typeface="Calibri"/>
                <a:cs typeface="Calibri"/>
              </a:rPr>
              <a:t> Software</a:t>
            </a:r>
          </a:p>
        </p:txBody>
      </p:sp>
      <p:sp>
        <p:nvSpPr>
          <p:cNvPr id="3" name="Text Placeholder 2">
            <a:extLst>
              <a:ext uri="{FF2B5EF4-FFF2-40B4-BE49-F238E27FC236}">
                <a16:creationId xmlns:a16="http://schemas.microsoft.com/office/drawing/2014/main" id="{AA23F873-539D-EE81-79E9-9932D34C6F57}"/>
              </a:ext>
            </a:extLst>
          </p:cNvPr>
          <p:cNvSpPr>
            <a:spLocks noGrp="1"/>
          </p:cNvSpPr>
          <p:nvPr>
            <p:ph type="body" sz="quarter" idx="11"/>
          </p:nvPr>
        </p:nvSpPr>
        <p:spPr>
          <a:xfrm>
            <a:off x="527051" y="1412875"/>
            <a:ext cx="11349566" cy="2618747"/>
          </a:xfrm>
        </p:spPr>
        <p:txBody>
          <a:bodyPr lIns="91440" tIns="45720" rIns="91440" bIns="45720" anchor="t"/>
          <a:lstStyle/>
          <a:p>
            <a:r>
              <a:rPr lang="en-US" sz="2400" err="1">
                <a:latin typeface="Calibri"/>
                <a:cs typeface="Calibri"/>
              </a:rPr>
              <a:t>Consensys</a:t>
            </a:r>
            <a:r>
              <a:rPr lang="en-US" sz="2400">
                <a:latin typeface="Calibri"/>
                <a:cs typeface="Calibri"/>
              </a:rPr>
              <a:t> is the software that works alongside Shimmer sensors which adds significant features to live data, managed data and devices. It is designed for adaptive human data collection in the field, large scale repeatable trials and general multi-sensor management.</a:t>
            </a:r>
          </a:p>
          <a:p>
            <a:endParaRPr lang="en-US" sz="2400">
              <a:latin typeface="Calibri"/>
              <a:cs typeface="Calibri"/>
            </a:endParaRPr>
          </a:p>
          <a:p>
            <a:r>
              <a:rPr lang="en-US" sz="2400">
                <a:latin typeface="Calibri"/>
                <a:cs typeface="Calibri"/>
              </a:rPr>
              <a:t>Real time visualization, only in the Pro Version, not included in the Basic package.</a:t>
            </a:r>
          </a:p>
        </p:txBody>
      </p:sp>
      <p:pic>
        <p:nvPicPr>
          <p:cNvPr id="4" name="Picture 4" descr="Graphical user interface, application&#10;&#10;Description automatically generated">
            <a:extLst>
              <a:ext uri="{FF2B5EF4-FFF2-40B4-BE49-F238E27FC236}">
                <a16:creationId xmlns:a16="http://schemas.microsoft.com/office/drawing/2014/main" id="{72C3BAD5-96A8-D93F-4B73-99BF588FE70D}"/>
              </a:ext>
            </a:extLst>
          </p:cNvPr>
          <p:cNvPicPr>
            <a:picLocks noChangeAspect="1"/>
          </p:cNvPicPr>
          <p:nvPr/>
        </p:nvPicPr>
        <p:blipFill>
          <a:blip r:embed="rId2"/>
          <a:stretch>
            <a:fillRect/>
          </a:stretch>
        </p:blipFill>
        <p:spPr>
          <a:xfrm>
            <a:off x="8428566" y="4133680"/>
            <a:ext cx="3445670" cy="1985245"/>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E98C9815-9B3D-15C0-A582-6CBF6AA3130E}"/>
              </a:ext>
            </a:extLst>
          </p:cNvPr>
          <p:cNvPicPr>
            <a:picLocks noChangeAspect="1"/>
          </p:cNvPicPr>
          <p:nvPr/>
        </p:nvPicPr>
        <p:blipFill>
          <a:blip r:embed="rId3"/>
          <a:stretch>
            <a:fillRect/>
          </a:stretch>
        </p:blipFill>
        <p:spPr>
          <a:xfrm>
            <a:off x="533400" y="4136328"/>
            <a:ext cx="3445668" cy="1985244"/>
          </a:xfrm>
          <a:prstGeom prst="rect">
            <a:avLst/>
          </a:prstGeom>
        </p:spPr>
      </p:pic>
      <p:pic>
        <p:nvPicPr>
          <p:cNvPr id="6" name="Picture 6" descr="Chart, box and whisker chart&#10;&#10;Description automatically generated">
            <a:extLst>
              <a:ext uri="{FF2B5EF4-FFF2-40B4-BE49-F238E27FC236}">
                <a16:creationId xmlns:a16="http://schemas.microsoft.com/office/drawing/2014/main" id="{51FB2CE3-834B-7CA9-77FB-422952448F45}"/>
              </a:ext>
            </a:extLst>
          </p:cNvPr>
          <p:cNvPicPr>
            <a:picLocks noChangeAspect="1"/>
          </p:cNvPicPr>
          <p:nvPr/>
        </p:nvPicPr>
        <p:blipFill>
          <a:blip r:embed="rId4"/>
          <a:stretch>
            <a:fillRect/>
          </a:stretch>
        </p:blipFill>
        <p:spPr>
          <a:xfrm>
            <a:off x="4477014" y="4132653"/>
            <a:ext cx="3445668" cy="1987298"/>
          </a:xfrm>
          <a:prstGeom prst="rect">
            <a:avLst/>
          </a:prstGeom>
        </p:spPr>
      </p:pic>
    </p:spTree>
    <p:extLst>
      <p:ext uri="{BB962C8B-B14F-4D97-AF65-F5344CB8AC3E}">
        <p14:creationId xmlns:p14="http://schemas.microsoft.com/office/powerpoint/2010/main" val="1139360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56E7507F-104E-B767-2723-8B99EEF1C3AE}"/>
              </a:ext>
            </a:extLst>
          </p:cNvPr>
          <p:cNvSpPr/>
          <p:nvPr/>
        </p:nvSpPr>
        <p:spPr>
          <a:xfrm>
            <a:off x="6582274" y="677941"/>
            <a:ext cx="5404338" cy="5394545"/>
          </a:xfrm>
          <a:prstGeom prst="rect">
            <a:avLst/>
          </a:prstGeom>
          <a:solidFill>
            <a:schemeClr val="accent2"/>
          </a:solidFill>
          <a:ln>
            <a:solidFill>
              <a:srgbClr val="BD2B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Elemento grafico 10" descr="Uomo con bastone">
            <a:extLst>
              <a:ext uri="{FF2B5EF4-FFF2-40B4-BE49-F238E27FC236}">
                <a16:creationId xmlns:a16="http://schemas.microsoft.com/office/drawing/2014/main" id="{6030FA9C-14E3-1C40-A218-C70427A056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76520" y="4941168"/>
            <a:ext cx="914400" cy="914400"/>
          </a:xfrm>
          <a:prstGeom prst="rect">
            <a:avLst/>
          </a:prstGeom>
        </p:spPr>
      </p:pic>
      <p:sp>
        <p:nvSpPr>
          <p:cNvPr id="2" name="Titolo 1">
            <a:extLst>
              <a:ext uri="{FF2B5EF4-FFF2-40B4-BE49-F238E27FC236}">
                <a16:creationId xmlns:a16="http://schemas.microsoft.com/office/drawing/2014/main" id="{F067F003-08CB-5998-DFF9-6B1EF2CEEE1E}"/>
              </a:ext>
            </a:extLst>
          </p:cNvPr>
          <p:cNvSpPr txBox="1">
            <a:spLocks/>
          </p:cNvSpPr>
          <p:nvPr/>
        </p:nvSpPr>
        <p:spPr>
          <a:xfrm>
            <a:off x="63327" y="197149"/>
            <a:ext cx="5139411" cy="948582"/>
          </a:xfrm>
          <a:prstGeom prst="rect">
            <a:avLst/>
          </a:prstGeom>
        </p:spPr>
        <p:txBody>
          <a:bodyPr lIns="91440" tIns="45720" rIns="91440" bIns="45720"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it-IT" b="1">
                <a:solidFill>
                  <a:srgbClr val="C00000"/>
                </a:solidFill>
                <a:latin typeface="Calibri"/>
                <a:cs typeface="Calibri"/>
              </a:rPr>
              <a:t>Tasks' </a:t>
            </a:r>
            <a:r>
              <a:rPr lang="it-IT" b="1" err="1">
                <a:solidFill>
                  <a:srgbClr val="C00000"/>
                </a:solidFill>
                <a:latin typeface="Calibri"/>
                <a:cs typeface="Calibri"/>
              </a:rPr>
              <a:t>Description</a:t>
            </a:r>
          </a:p>
        </p:txBody>
      </p:sp>
      <p:sp>
        <p:nvSpPr>
          <p:cNvPr id="4" name="Segnaposto contenuto 2">
            <a:extLst>
              <a:ext uri="{FF2B5EF4-FFF2-40B4-BE49-F238E27FC236}">
                <a16:creationId xmlns:a16="http://schemas.microsoft.com/office/drawing/2014/main" id="{35A2E4A2-40AE-75DE-4F27-9B2F9A8043B7}"/>
              </a:ext>
            </a:extLst>
          </p:cNvPr>
          <p:cNvSpPr txBox="1">
            <a:spLocks/>
          </p:cNvSpPr>
          <p:nvPr/>
        </p:nvSpPr>
        <p:spPr>
          <a:xfrm>
            <a:off x="640600" y="1404473"/>
            <a:ext cx="5181600" cy="4786766"/>
          </a:xfrm>
          <a:prstGeom prst="rect">
            <a:avLst/>
          </a:prstGeom>
        </p:spPr>
        <p:txBody>
          <a:bodyPr lIns="91440" tIns="45720" rIns="91440" bIns="45720" anchor="t"/>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it-IT" sz="2400">
                <a:latin typeface="Calibri"/>
                <a:cs typeface="Calibri"/>
              </a:rPr>
              <a:t>Walking</a:t>
            </a:r>
          </a:p>
          <a:p>
            <a:r>
              <a:rPr lang="it-IT" sz="2400">
                <a:latin typeface="Calibri"/>
                <a:cs typeface="Calibri"/>
              </a:rPr>
              <a:t>Drinking</a:t>
            </a:r>
          </a:p>
          <a:p>
            <a:r>
              <a:rPr lang="it-IT" sz="2400">
                <a:latin typeface="Calibri"/>
                <a:cs typeface="Calibri"/>
              </a:rPr>
              <a:t>Step</a:t>
            </a:r>
          </a:p>
          <a:p>
            <a:r>
              <a:rPr lang="it-IT" sz="2400">
                <a:latin typeface="Calibri"/>
                <a:cs typeface="Calibri"/>
              </a:rPr>
              <a:t>Sleeping</a:t>
            </a:r>
          </a:p>
          <a:p>
            <a:r>
              <a:rPr lang="it-IT" sz="2400" err="1">
                <a:latin typeface="Calibri"/>
                <a:cs typeface="Calibri"/>
              </a:rPr>
              <a:t>Sit</a:t>
            </a:r>
            <a:r>
              <a:rPr lang="it-IT" sz="2400">
                <a:latin typeface="Calibri"/>
                <a:cs typeface="Calibri"/>
              </a:rPr>
              <a:t>-to-Stand </a:t>
            </a:r>
          </a:p>
          <a:p>
            <a:pPr marL="0" indent="0">
              <a:buNone/>
            </a:pPr>
            <a:endParaRPr lang="it-IT" sz="2400">
              <a:latin typeface="Calibri"/>
              <a:cs typeface="Calibri"/>
            </a:endParaRPr>
          </a:p>
          <a:p>
            <a:pPr marL="0" indent="0">
              <a:buNone/>
            </a:pPr>
            <a:r>
              <a:rPr lang="it-IT" sz="2400" err="1">
                <a:latin typeface="Calibri"/>
                <a:cs typeface="Calibri"/>
              </a:rPr>
              <a:t>Laboratory</a:t>
            </a:r>
            <a:r>
              <a:rPr lang="it-IT" sz="2400">
                <a:latin typeface="Calibri"/>
                <a:cs typeface="Calibri"/>
              </a:rPr>
              <a:t> </a:t>
            </a:r>
            <a:r>
              <a:rPr lang="it-IT" sz="2400" err="1">
                <a:latin typeface="Calibri"/>
                <a:cs typeface="Calibri"/>
              </a:rPr>
              <a:t>Protocol</a:t>
            </a:r>
            <a:endParaRPr lang="it-IT" sz="2400">
              <a:latin typeface="Calibri"/>
              <a:cs typeface="Calibri"/>
            </a:endParaRPr>
          </a:p>
          <a:p>
            <a:pPr marL="0" indent="0">
              <a:buFont typeface="Arial" panose="020B0604020202020204" pitchFamily="34" charset="0"/>
              <a:buNone/>
            </a:pPr>
            <a:endParaRPr lang="it-IT" sz="2400">
              <a:cs typeface="Calibri"/>
            </a:endParaRPr>
          </a:p>
          <a:p>
            <a:pPr marL="0" indent="0" algn="just">
              <a:buNone/>
            </a:pPr>
            <a:r>
              <a:rPr lang="en-US" sz="2400">
                <a:cs typeface="Calibri"/>
              </a:rPr>
              <a:t>A sudden, predefined movement (ankle lift, hand bump on thorax) is performed at the beginning/end of each task.</a:t>
            </a:r>
          </a:p>
          <a:p>
            <a:pPr marL="0" indent="0">
              <a:buNone/>
            </a:pPr>
            <a:endParaRPr lang="it-IT">
              <a:cs typeface="Calibri"/>
            </a:endParaRPr>
          </a:p>
        </p:txBody>
      </p:sp>
      <p:pic>
        <p:nvPicPr>
          <p:cNvPr id="5" name="Immagine 4">
            <a:extLst>
              <a:ext uri="{FF2B5EF4-FFF2-40B4-BE49-F238E27FC236}">
                <a16:creationId xmlns:a16="http://schemas.microsoft.com/office/drawing/2014/main" id="{B02CD996-F662-B9B9-A281-B77A4B9972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3067" y="1467100"/>
            <a:ext cx="357369" cy="357369"/>
          </a:xfrm>
          <a:prstGeom prst="rect">
            <a:avLst/>
          </a:prstGeom>
        </p:spPr>
      </p:pic>
      <p:pic>
        <p:nvPicPr>
          <p:cNvPr id="6" name="Immagine 5">
            <a:extLst>
              <a:ext uri="{FF2B5EF4-FFF2-40B4-BE49-F238E27FC236}">
                <a16:creationId xmlns:a16="http://schemas.microsoft.com/office/drawing/2014/main" id="{FD80450B-4E0A-9CF5-7B95-3879D7ABB0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7930" y="1902432"/>
            <a:ext cx="286304" cy="325359"/>
          </a:xfrm>
          <a:prstGeom prst="rect">
            <a:avLst/>
          </a:prstGeom>
        </p:spPr>
      </p:pic>
      <p:pic>
        <p:nvPicPr>
          <p:cNvPr id="7" name="Immagine 6">
            <a:extLst>
              <a:ext uri="{FF2B5EF4-FFF2-40B4-BE49-F238E27FC236}">
                <a16:creationId xmlns:a16="http://schemas.microsoft.com/office/drawing/2014/main" id="{39F5A614-2348-F676-A90E-F6F8289FC3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5293" y="2275980"/>
            <a:ext cx="457945" cy="426195"/>
          </a:xfrm>
          <a:prstGeom prst="rect">
            <a:avLst/>
          </a:prstGeom>
        </p:spPr>
      </p:pic>
      <p:pic>
        <p:nvPicPr>
          <p:cNvPr id="10" name="Immagine 9">
            <a:extLst>
              <a:ext uri="{FF2B5EF4-FFF2-40B4-BE49-F238E27FC236}">
                <a16:creationId xmlns:a16="http://schemas.microsoft.com/office/drawing/2014/main" id="{0621D553-0862-6DE8-E72D-42AF432142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33833" y="2704412"/>
            <a:ext cx="482284" cy="475934"/>
          </a:xfrm>
          <a:prstGeom prst="rect">
            <a:avLst/>
          </a:prstGeom>
        </p:spPr>
      </p:pic>
      <p:pic>
        <p:nvPicPr>
          <p:cNvPr id="12" name="Immagine 11">
            <a:extLst>
              <a:ext uri="{FF2B5EF4-FFF2-40B4-BE49-F238E27FC236}">
                <a16:creationId xmlns:a16="http://schemas.microsoft.com/office/drawing/2014/main" id="{C166523F-FF02-87E7-1761-C79331CC3B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3898" y="3203946"/>
            <a:ext cx="186229" cy="321701"/>
          </a:xfrm>
          <a:prstGeom prst="rect">
            <a:avLst/>
          </a:prstGeom>
        </p:spPr>
      </p:pic>
      <p:sp>
        <p:nvSpPr>
          <p:cNvPr id="14" name="Freccia a destra 13">
            <a:extLst>
              <a:ext uri="{FF2B5EF4-FFF2-40B4-BE49-F238E27FC236}">
                <a16:creationId xmlns:a16="http://schemas.microsoft.com/office/drawing/2014/main" id="{23847F5B-8E2C-39B3-1083-2D13A4E189B4}"/>
              </a:ext>
            </a:extLst>
          </p:cNvPr>
          <p:cNvSpPr/>
          <p:nvPr/>
        </p:nvSpPr>
        <p:spPr>
          <a:xfrm>
            <a:off x="3688336" y="4179168"/>
            <a:ext cx="1372779" cy="299938"/>
          </a:xfrm>
          <a:prstGeom prst="rightArrow">
            <a:avLst>
              <a:gd name="adj1" fmla="val 50000"/>
              <a:gd name="adj2" fmla="val 106098"/>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Segnaposto immagine 9">
            <a:extLst>
              <a:ext uri="{FF2B5EF4-FFF2-40B4-BE49-F238E27FC236}">
                <a16:creationId xmlns:a16="http://schemas.microsoft.com/office/drawing/2014/main" id="{1589DB02-60DF-9093-9A36-A33FB6328B12}"/>
              </a:ext>
            </a:extLst>
          </p:cNvPr>
          <p:cNvPicPr>
            <a:picLocks noChangeAspect="1"/>
          </p:cNvPicPr>
          <p:nvPr/>
        </p:nvPicPr>
        <p:blipFill>
          <a:blip r:embed="rId9">
            <a:extLst>
              <a:ext uri="{28A0092B-C50C-407E-A947-70E740481C1C}">
                <a14:useLocalDpi xmlns:a14="http://schemas.microsoft.com/office/drawing/2010/main" val="0"/>
              </a:ext>
            </a:extLst>
          </a:blip>
          <a:srcRect t="7850" b="7850"/>
          <a:stretch>
            <a:fillRect/>
          </a:stretch>
        </p:blipFill>
        <p:spPr>
          <a:xfrm>
            <a:off x="6661259" y="768066"/>
            <a:ext cx="5247069" cy="5204456"/>
          </a:xfrm>
          <a:prstGeom prst="rect">
            <a:avLst/>
          </a:prstGeom>
        </p:spPr>
      </p:pic>
    </p:spTree>
    <p:extLst>
      <p:ext uri="{BB962C8B-B14F-4D97-AF65-F5344CB8AC3E}">
        <p14:creationId xmlns:p14="http://schemas.microsoft.com/office/powerpoint/2010/main" val="393141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PERTIN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4000" b="1" dirty="0" smtClean="0">
            <a:solidFill>
              <a:schemeClr val="bg1"/>
            </a:solidFill>
            <a:latin typeface="Century Gothic" panose="020B0502020202020204" pitchFamily="34" charset="0"/>
          </a:defRPr>
        </a:defPPr>
      </a:lstStyle>
    </a:txDef>
  </a:objectDefaults>
  <a:extraClrSchemeLst/>
</a:theme>
</file>

<file path=ppt/theme/theme2.xml><?xml version="1.0" encoding="utf-8"?>
<a:theme xmlns:a="http://schemas.openxmlformats.org/drawingml/2006/main" name="DIAPOSI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IUSURA">
  <a:themeElements>
    <a:clrScheme name="Personalizzato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EEEC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truttura predefinita">
  <a:themeElements>
    <a:clrScheme name="1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altLang="it-IT" sz="1800" b="0"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altLang="it-IT" sz="1800" b="0" i="0" u="sng" strike="noStrike" cap="none" normalizeH="0" baseline="0" smtClean="0">
            <a:ln>
              <a:noFill/>
            </a:ln>
            <a:solidFill>
              <a:schemeClr val="tx1"/>
            </a:solidFill>
            <a:effectLst/>
            <a:latin typeface="Arial" charset="0"/>
          </a:defRPr>
        </a:defPPr>
      </a:lstStyle>
    </a:lnDef>
  </a:objectDefaults>
  <a:extraClrSchemeLst>
    <a:extraClrScheme>
      <a:clrScheme name="1_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15FF43243A4F547810496321820D5AF" ma:contentTypeVersion="0" ma:contentTypeDescription="Creare un nuovo documento." ma:contentTypeScope="" ma:versionID="220efa2db08e21ecd02cd4ff93e96c9e">
  <xsd:schema xmlns:xsd="http://www.w3.org/2001/XMLSchema" xmlns:xs="http://www.w3.org/2001/XMLSchema" xmlns:p="http://schemas.microsoft.com/office/2006/metadata/properties" targetNamespace="http://schemas.microsoft.com/office/2006/metadata/properties" ma:root="true" ma:fieldsID="1398f62a6dba1e7fecc80cc26cd65b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20B871-3B1B-4924-BD1E-20D2F657BF02}">
  <ds:schemaRefs>
    <ds:schemaRef ds:uri="http://schemas.microsoft.com/sharepoint/v3/contenttype/forms"/>
  </ds:schemaRefs>
</ds:datastoreItem>
</file>

<file path=customXml/itemProps2.xml><?xml version="1.0" encoding="utf-8"?>
<ds:datastoreItem xmlns:ds="http://schemas.openxmlformats.org/officeDocument/2006/customXml" ds:itemID="{C01EA258-B614-4DFA-A6E0-41515E489B3B}">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1</Notes>
  <HiddenSlides>0</HiddenSlides>
  <ScaleCrop>false</ScaleCrop>
  <HeadingPairs>
    <vt:vector size="4" baseType="variant">
      <vt:variant>
        <vt:lpstr>Theme</vt:lpstr>
      </vt:variant>
      <vt:variant>
        <vt:i4>4</vt:i4>
      </vt:variant>
      <vt:variant>
        <vt:lpstr>Slide Titles</vt:lpstr>
      </vt:variant>
      <vt:variant>
        <vt:i4>40</vt:i4>
      </vt:variant>
    </vt:vector>
  </HeadingPairs>
  <TitlesOfParts>
    <vt:vector size="44" baseType="lpstr">
      <vt:lpstr>COPERTINA</vt:lpstr>
      <vt:lpstr>DIAPOSITIVE</vt:lpstr>
      <vt:lpstr>CHIUSURA</vt:lpstr>
      <vt:lpstr>1_Struttura predefinita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Università di Bologna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UTENTE</dc:creator>
  <cp:revision>8</cp:revision>
  <cp:lastPrinted>2019-10-01T09:29:48Z</cp:lastPrinted>
  <dcterms:created xsi:type="dcterms:W3CDTF">2017-11-13T10:11:35Z</dcterms:created>
  <dcterms:modified xsi:type="dcterms:W3CDTF">2023-02-08T12:52:15Z</dcterms:modified>
</cp:coreProperties>
</file>